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60" r:id="rId2"/>
    <p:sldMasterId id="2147483686" r:id="rId3"/>
    <p:sldMasterId id="2147483698" r:id="rId4"/>
  </p:sldMasterIdLst>
  <p:notesMasterIdLst>
    <p:notesMasterId r:id="rId41"/>
  </p:notesMasterIdLst>
  <p:sldIdLst>
    <p:sldId id="294" r:id="rId5"/>
    <p:sldId id="348" r:id="rId6"/>
    <p:sldId id="349" r:id="rId7"/>
    <p:sldId id="290" r:id="rId8"/>
    <p:sldId id="263" r:id="rId9"/>
    <p:sldId id="264" r:id="rId10"/>
    <p:sldId id="266" r:id="rId11"/>
    <p:sldId id="291" r:id="rId12"/>
    <p:sldId id="366" r:id="rId13"/>
    <p:sldId id="318" r:id="rId14"/>
    <p:sldId id="337" r:id="rId15"/>
    <p:sldId id="338" r:id="rId16"/>
    <p:sldId id="370" r:id="rId17"/>
    <p:sldId id="371" r:id="rId18"/>
    <p:sldId id="372" r:id="rId19"/>
    <p:sldId id="373" r:id="rId20"/>
    <p:sldId id="374" r:id="rId21"/>
    <p:sldId id="369" r:id="rId22"/>
    <p:sldId id="376" r:id="rId23"/>
    <p:sldId id="380" r:id="rId24"/>
    <p:sldId id="375" r:id="rId25"/>
    <p:sldId id="377" r:id="rId26"/>
    <p:sldId id="378" r:id="rId27"/>
    <p:sldId id="379" r:id="rId28"/>
    <p:sldId id="381" r:id="rId29"/>
    <p:sldId id="382" r:id="rId30"/>
    <p:sldId id="385" r:id="rId31"/>
    <p:sldId id="386" r:id="rId32"/>
    <p:sldId id="387" r:id="rId33"/>
    <p:sldId id="388" r:id="rId34"/>
    <p:sldId id="389" r:id="rId35"/>
    <p:sldId id="390" r:id="rId36"/>
    <p:sldId id="296" r:id="rId37"/>
    <p:sldId id="310" r:id="rId38"/>
    <p:sldId id="298" r:id="rId39"/>
    <p:sldId id="261" r:id="rId40"/>
  </p:sldIdLst>
  <p:sldSz cx="9144000" cy="6858000" type="screen4x3"/>
  <p:notesSz cx="6858000" cy="9144000"/>
  <p:custDataLst>
    <p:tags r:id="rId42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909E5"/>
    <a:srgbClr val="0C0C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546" autoAdjust="0"/>
    <p:restoredTop sz="93979" autoAdjust="0"/>
  </p:normalViewPr>
  <p:slideViewPr>
    <p:cSldViewPr>
      <p:cViewPr varScale="1">
        <p:scale>
          <a:sx n="69" d="100"/>
          <a:sy n="69" d="100"/>
        </p:scale>
        <p:origin x="-157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tags" Target="tags/tag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12581A-965C-41F1-9E25-8C04C03FCEDD}" type="datetimeFigureOut">
              <a:rPr lang="en-US" smtClean="0"/>
              <a:pPr/>
              <a:t>4/17/2020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CA1C78-9288-4D5E-B0F3-1C9D62A6D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9861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2525" y="695325"/>
            <a:ext cx="4554538" cy="3414713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2813" y="4343400"/>
            <a:ext cx="5030787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734504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006447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2525" y="695325"/>
            <a:ext cx="4554538" cy="3414713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2813" y="4343400"/>
            <a:ext cx="5030787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5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6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7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8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9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911134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10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80676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11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60159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12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46208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13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947012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14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7202533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15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9757344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16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4790815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17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012449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18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470833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19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7516199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20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1614231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21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0707704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22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0901119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23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5838739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24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8953245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25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832917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26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016890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27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089439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28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297946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29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1755624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30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7351981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31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1827577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32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73327262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33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34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35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7C51986-E096-4D2D-8AE9-93BDCB75FCA4}" type="slidenum">
              <a:rPr lang="en-US">
                <a:solidFill>
                  <a:srgbClr val="000000"/>
                </a:solidFill>
              </a:rPr>
              <a:pPr/>
              <a:t>36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880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825508-47F2-4AB0-8024-C08596298C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C8184C-B07B-4F1F-97ED-7D7F222D40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85E739-FAC8-4AEC-A79D-47F7C79925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F99664-AC4D-4A03-B9B7-4FB1E1CBCB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6D5DDF-24E0-4EBC-BD5F-22A4C4A2A6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1DBF60-6C6F-4213-93BC-2F5A3971556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1C246C-1604-4C35-A2B6-BE266E92F6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95D090-7222-4C26-8609-88CE3BD72CC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2615BC-B768-4027-8BD9-B7F906FEA3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1C9E2E-78D2-4819-B9B1-9CE6E92765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C3F9A4-5DF9-41D8-9F57-1B99A6590E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34C26B-1349-41C4-BC22-15A9505833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187018-D0AB-4C76-A8F9-A1E24012CE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A0FC4DB0-1B01-4A52-A69A-B4D15C8659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7241DCC-2715-439B-8A82-8C19A3AF93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EC495847-5D92-45E7-9D1A-49E65DD683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E10F7628-9B5F-493E-BEBC-E01055E7C4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B09CE5D-0D80-42A4-A756-618099F9EB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0FAB53B-5DBE-4D6C-89DD-F13D5F8185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D6599BB-3825-4B93-9B94-E694BDC7FA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AF9E847-0979-4262-BD9D-E06AB3A1BD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ECAF68F4-2D87-4F7F-A7E6-7EC0B46031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43CBFFAB-BCED-4A9C-A84B-B8E7615447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04F9FB17-0B9D-42A8-90A8-3C689217CAA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F2ED1719-7543-444E-980E-6903B23FB0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F65E07D-0E88-4A50-B50E-EE02575B5F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40D3A640-A8B4-49D0-B0E7-BD58D22862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10484357-5CD4-4A5A-98F4-369E2A8578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425C9A7-AEAC-4BE5-91D0-A120628142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B61EF641-368F-457E-82A8-03F180927A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25DE285A-ED90-495E-A08D-902C992DD63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CBB0A60B-98A9-4EC9-A998-607965A10B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02FF4BDD-0959-4AD3-8C45-C8232C37B7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A5A9F87A-D60C-4F6C-B15F-229395378BC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C5AB35CE-3C1C-452A-9020-AE2347DECF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/>
              <a:t>23/05/2014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3A8C53A-3414-490D-A37E-98D17D0221EF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614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1FF7CA09-8ECA-42AB-90EF-77C3B708C6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614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8CAF99D5-5A35-4A73-8D8A-A3AEA8B33DD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2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.pn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1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7" Type="http://schemas.openxmlformats.org/officeDocument/2006/relationships/image" Target="../media/image14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3.jpeg"/><Relationship Id="rId4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jpeg"/><Relationship Id="rId4" Type="http://schemas.openxmlformats.org/officeDocument/2006/relationships/image" Target="../media/image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3.jpeg"/><Relationship Id="rId9" Type="http://schemas.openxmlformats.org/officeDocument/2006/relationships/image" Target="../media/image2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4.jpeg"/><Relationship Id="rId4" Type="http://schemas.openxmlformats.org/officeDocument/2006/relationships/image" Target="../media/image2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png"/><Relationship Id="rId5" Type="http://schemas.openxmlformats.org/officeDocument/2006/relationships/image" Target="../media/image1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vi-VN" sz="30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0" y="0"/>
            <a:ext cx="9144000" cy="1197352"/>
            <a:chOff x="0" y="0"/>
            <a:chExt cx="9144000" cy="1197352"/>
          </a:xfrm>
        </p:grpSpPr>
        <p:pic>
          <p:nvPicPr>
            <p:cNvPr id="36876" name="Picture 12" descr="top bar swoosh revised"/>
            <p:cNvPicPr>
              <a:picLocks noChangeAspect="1" noChangeArrowheads="1"/>
            </p:cNvPicPr>
            <p:nvPr/>
          </p:nvPicPr>
          <p:blipFill>
            <a:blip r:embed="rId3" cstate="print"/>
            <a:srcRect l="8847" t="16000"/>
            <a:stretch>
              <a:fillRect/>
            </a:stretch>
          </p:blipFill>
          <p:spPr bwMode="auto">
            <a:xfrm>
              <a:off x="533400" y="0"/>
              <a:ext cx="63574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877" name="Picture 12" descr="top bar swoosh revised"/>
            <p:cNvPicPr>
              <a:picLocks noChangeAspect="1" noChangeArrowheads="1"/>
            </p:cNvPicPr>
            <p:nvPr/>
          </p:nvPicPr>
          <p:blipFill>
            <a:blip r:embed="rId3" cstate="print"/>
            <a:srcRect l="8847" t="16000"/>
            <a:stretch>
              <a:fillRect/>
            </a:stretch>
          </p:blipFill>
          <p:spPr bwMode="auto">
            <a:xfrm rot="10800000">
              <a:off x="2253182" y="0"/>
              <a:ext cx="64336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6878" name="TextBox 1"/>
            <p:cNvSpPr txBox="1">
              <a:spLocks noChangeArrowheads="1"/>
            </p:cNvSpPr>
            <p:nvPr/>
          </p:nvSpPr>
          <p:spPr bwMode="auto">
            <a:xfrm>
              <a:off x="611762" y="304800"/>
              <a:ext cx="7891816" cy="892552"/>
            </a:xfrm>
            <a:prstGeom prst="rect">
              <a:avLst/>
            </a:prstGeom>
            <a:solidFill>
              <a:srgbClr val="002060"/>
            </a:solidFill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vi-VN" sz="24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TRƯỜNG CAO ĐẲNG</a:t>
              </a:r>
              <a:r>
                <a:rPr lang="en-US" sz="24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vi-VN" sz="24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LÝ TỰ TRỌNG TP.HCM</a:t>
              </a:r>
              <a:endParaRPr lang="en-US" sz="24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6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KHOA </a:t>
              </a:r>
              <a:r>
                <a:rPr lang="en-US" sz="2600" b="1" dirty="0" err="1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KHOA</a:t>
              </a:r>
              <a:r>
                <a:rPr lang="en-US" sz="26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 HỌC CƠ BẢN</a:t>
              </a:r>
              <a:r>
                <a:rPr lang="en-US" sz="28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</a:p>
          </p:txBody>
        </p:sp>
        <p:sp>
          <p:nvSpPr>
            <p:cNvPr id="15" name="Rounded Rectangle 14"/>
            <p:cNvSpPr/>
            <p:nvPr/>
          </p:nvSpPr>
          <p:spPr bwMode="auto">
            <a:xfrm>
              <a:off x="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algn="ctr">
                <a:defRPr/>
              </a:pPr>
              <a:endParaRPr lang="en-US" kern="0">
                <a:solidFill>
                  <a:sysClr val="windowText" lastClr="000000"/>
                </a:solidFill>
                <a:latin typeface="Perpetua"/>
              </a:endParaRPr>
            </a:p>
          </p:txBody>
        </p:sp>
        <p:sp>
          <p:nvSpPr>
            <p:cNvPr id="17" name="Rounded Rectangle 16"/>
            <p:cNvSpPr/>
            <p:nvPr/>
          </p:nvSpPr>
          <p:spPr bwMode="auto">
            <a:xfrm>
              <a:off x="853440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algn="ctr">
                <a:defRPr/>
              </a:pPr>
              <a:endParaRPr lang="en-US" kern="0">
                <a:solidFill>
                  <a:sysClr val="windowText" lastClr="000000"/>
                </a:solidFill>
                <a:latin typeface="Perpetua"/>
              </a:endParaRPr>
            </a:p>
          </p:txBody>
        </p:sp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74813C29-89E1-4114-9D79-7059DA1FC9A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858" t="10047" r="6061" b="14360"/>
          <a:stretch/>
        </p:blipFill>
        <p:spPr>
          <a:xfrm>
            <a:off x="2362200" y="1500717"/>
            <a:ext cx="4191000" cy="1166283"/>
          </a:xfrm>
          <a:prstGeom prst="rect">
            <a:avLst/>
          </a:prstGeom>
        </p:spPr>
      </p:pic>
      <p:sp>
        <p:nvSpPr>
          <p:cNvPr id="29" name="TextBox 3">
            <a:extLst>
              <a:ext uri="{FF2B5EF4-FFF2-40B4-BE49-F238E27FC236}">
                <a16:creationId xmlns:a16="http://schemas.microsoft.com/office/drawing/2014/main" xmlns="" id="{ACBEF02D-A005-41F5-AA1F-2CF9CFD854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" y="2990850"/>
            <a:ext cx="8382000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 PHẦN</a:t>
            </a:r>
          </a:p>
          <a:p>
            <a:pPr algn="ctr" eaLnBrk="1" hangingPunct="1"/>
            <a:r>
              <a:rPr lang="en-US" altLang="en-US" sz="4400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HÓA HỌC </a:t>
            </a:r>
            <a:r>
              <a:rPr lang="en-US" altLang="en-US" sz="4400" b="1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altLang="en-US" sz="4400" b="1" dirty="0">
              <a:solidFill>
                <a:srgbClr val="008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en-US" altLang="en-US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BẬC ĐÀO TẠO: TRUNG CẤP NGHỀ</a:t>
            </a:r>
          </a:p>
        </p:txBody>
      </p:sp>
      <p:sp>
        <p:nvSpPr>
          <p:cNvPr id="30" name="TextBox 4">
            <a:extLst>
              <a:ext uri="{FF2B5EF4-FFF2-40B4-BE49-F238E27FC236}">
                <a16:creationId xmlns:a16="http://schemas.microsoft.com/office/drawing/2014/main" xmlns="" id="{C1DEC496-B31C-4B96-BFC4-686869BAC7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5105400"/>
            <a:ext cx="5715000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800" dirty="0" err="1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altLang="en-US" sz="2800" dirty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altLang="en-US" sz="2800" dirty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altLang="en-US" sz="2800" b="1" dirty="0" err="1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ThS</a:t>
            </a:r>
            <a:r>
              <a:rPr lang="en-US" altLang="en-US" sz="2800" b="1" dirty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LÊ VĂN </a:t>
            </a:r>
            <a:r>
              <a:rPr lang="en-US" altLang="en-US" sz="2800" b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BÌNH</a:t>
            </a:r>
            <a:endParaRPr lang="en-US" altLang="en-US" sz="2800" b="1" dirty="0">
              <a:solidFill>
                <a:srgbClr val="1909E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en-US" altLang="en-US" sz="2800" dirty="0">
                <a:solidFill>
                  <a:srgbClr val="0C0C9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Mail: </a:t>
            </a:r>
            <a:r>
              <a:rPr lang="en-US" altLang="en-US" sz="2800" dirty="0" smtClean="0">
                <a:solidFill>
                  <a:srgbClr val="0C0C9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binhvanle2307@gmail.com</a:t>
            </a:r>
            <a:endParaRPr lang="en-US" altLang="en-US" sz="2800" dirty="0">
              <a:solidFill>
                <a:srgbClr val="0C0C9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en-US" altLang="en-US" sz="2800" b="1" dirty="0">
              <a:solidFill>
                <a:srgbClr val="1909E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1" name="Picture 27" descr="Hoja Carta2">
            <a:extLst>
              <a:ext uri="{FF2B5EF4-FFF2-40B4-BE49-F238E27FC236}">
                <a16:creationId xmlns:a16="http://schemas.microsoft.com/office/drawing/2014/main" xmlns="" id="{197C41FE-0B69-45D9-8BDA-D6C1DEF002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Slide Number Placeholder 26">
            <a:extLst>
              <a:ext uri="{FF2B5EF4-FFF2-40B4-BE49-F238E27FC236}">
                <a16:creationId xmlns:a16="http://schemas.microsoft.com/office/drawing/2014/main" xmlns="" id="{E12F5FA4-5889-4780-AEFF-2E9753DE8C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</a:rPr>
              <a:pPr/>
              <a:t>1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</a:rPr>
              <a:t>/36</a:t>
            </a:r>
            <a:endParaRPr lang="en-US" sz="1600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xmlns="" id="{2FF4DE44-506B-4376-AFCD-BCC7E80CB583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NỘI QUY LỚP HỌC TRỰC TUYẾN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" name="Slide Number Placeholder 26">
            <a:extLst>
              <a:ext uri="{FF2B5EF4-FFF2-40B4-BE49-F238E27FC236}">
                <a16:creationId xmlns:a16="http://schemas.microsoft.com/office/drawing/2014/main" xmlns="" id="{15E61FEC-8A8B-43CE-935C-C0232265C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pPr/>
              <a:t>2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/36</a:t>
            </a:r>
            <a:endParaRPr lang="en-US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xmlns="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77800" y="1747659"/>
            <a:ext cx="8813800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học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vở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học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đầy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đủ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buổi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học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bắt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tìm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kiến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học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các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chưa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nhờ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thầy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hướng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phòng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học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trực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tuyến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buổi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học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bắt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ít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5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phút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ổn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truyền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hiển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đầy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đủ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mình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116056760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NỘI QUY LỚP HỌC TRỰC TUYẾN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" name="Slide Number Placeholder 26">
            <a:extLst>
              <a:ext uri="{FF2B5EF4-FFF2-40B4-BE49-F238E27FC236}">
                <a16:creationId xmlns:a16="http://schemas.microsoft.com/office/drawing/2014/main" xmlns="" id="{15E61FEC-8A8B-43CE-935C-C0232265C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pPr/>
              <a:t>3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/36</a:t>
            </a:r>
            <a:endParaRPr lang="en-US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xmlns="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4160" y="1295400"/>
            <a:ext cx="898364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học,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tắt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Mic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bật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Webcam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thầy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dõi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trao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tương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bật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Mic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thầy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muốn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trao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hồi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thầy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giác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chép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làm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nghiêm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túc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</a:t>
            </a:r>
            <a:r>
              <a:rPr lang="vi-VN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gồi </a:t>
            </a:r>
            <a:r>
              <a:rPr lang="vi-VN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 ngay ngắn và tập trung như khi học trên lớp, trang </a:t>
            </a:r>
            <a:r>
              <a:rPr lang="vi-VN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phục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lời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nói</a:t>
            </a:r>
            <a:r>
              <a:rPr lang="vi-VN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lịch </a:t>
            </a:r>
            <a:r>
              <a:rPr lang="vi-VN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sự.</a:t>
            </a:r>
            <a:endParaRPr lang="en-US" sz="2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nói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chuyện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làm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riêng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học,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bật </a:t>
            </a:r>
            <a:r>
              <a:rPr lang="vi-VN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 thiết bị, chương trình </a:t>
            </a:r>
            <a:r>
              <a:rPr lang="vi-VN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23563431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vi-VN" sz="30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533400" y="0"/>
            <a:ext cx="63574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11751"/>
            <a:ext cx="64336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Rounded Rectangle 35"/>
          <p:cNvSpPr/>
          <p:nvPr/>
        </p:nvSpPr>
        <p:spPr bwMode="auto">
          <a:xfrm>
            <a:off x="0" y="27296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algn="ctr">
              <a:defRPr/>
            </a:pPr>
            <a:endParaRPr lang="en-US" kern="0">
              <a:solidFill>
                <a:sysClr val="windowText" lastClr="000000"/>
              </a:solidFill>
              <a:latin typeface="Perpetua"/>
            </a:endParaRPr>
          </a:p>
        </p:txBody>
      </p:sp>
      <p:sp>
        <p:nvSpPr>
          <p:cNvPr id="38" name="Rounded Rectangle 37"/>
          <p:cNvSpPr/>
          <p:nvPr/>
        </p:nvSpPr>
        <p:spPr bwMode="auto">
          <a:xfrm>
            <a:off x="8534400" y="27296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algn="ctr">
              <a:defRPr/>
            </a:pPr>
            <a:endParaRPr lang="en-US" kern="0">
              <a:solidFill>
                <a:sysClr val="windowText" lastClr="000000"/>
              </a:solidFill>
              <a:latin typeface="Perpetua"/>
            </a:endParaRPr>
          </a:p>
        </p:txBody>
      </p:sp>
      <p:grpSp>
        <p:nvGrpSpPr>
          <p:cNvPr id="3" name="Group 29"/>
          <p:cNvGrpSpPr>
            <a:grpSpLocks/>
          </p:cNvGrpSpPr>
          <p:nvPr/>
        </p:nvGrpSpPr>
        <p:grpSpPr bwMode="auto">
          <a:xfrm>
            <a:off x="6350" y="1600200"/>
            <a:ext cx="9047539" cy="1676400"/>
            <a:chOff x="6114" y="1219200"/>
            <a:chExt cx="9047773" cy="1676400"/>
          </a:xfrm>
        </p:grpSpPr>
        <p:pic>
          <p:nvPicPr>
            <p:cNvPr id="49164" name="Picture 27" descr="C:\Documents and Settings\HP\My Documents\My Pictures\90144_chemistry_flasks.jpg"/>
            <p:cNvPicPr>
              <a:picLocks noChangeAspect="1" noChangeArrowheads="1"/>
            </p:cNvPicPr>
            <p:nvPr/>
          </p:nvPicPr>
          <p:blipFill>
            <a:blip r:embed="rId4" cstate="print"/>
            <a:srcRect t="13698"/>
            <a:stretch>
              <a:fillRect/>
            </a:stretch>
          </p:blipFill>
          <p:spPr bwMode="auto">
            <a:xfrm>
              <a:off x="3156144" y="1295400"/>
              <a:ext cx="1383446" cy="1524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166" name="Picture 15" descr="http://www.faqs.org/photos/genetically-modified-foods-2091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862478" y="1295400"/>
              <a:ext cx="1191409" cy="15532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167" name="Picture 19" descr="http://www.foodscience.unimelb.edu.au/images/bacteria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530373" y="1271516"/>
              <a:ext cx="1676400" cy="15043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168" name="Picture 15" descr="http://technologylodging.com/wp-content/uploads/2011/01/food-biotech1.jpg"/>
            <p:cNvPicPr>
              <a:picLocks noChangeAspect="1" noChangeArrowheads="1"/>
            </p:cNvPicPr>
            <p:nvPr/>
          </p:nvPicPr>
          <p:blipFill>
            <a:blip r:embed="rId7" cstate="print"/>
            <a:srcRect b="5893"/>
            <a:stretch>
              <a:fillRect/>
            </a:stretch>
          </p:blipFill>
          <p:spPr bwMode="auto">
            <a:xfrm>
              <a:off x="6114" y="1219200"/>
              <a:ext cx="2159248" cy="1676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3" name="AutoShape 52">
            <a:extLst>
              <a:ext uri="{FF2B5EF4-FFF2-40B4-BE49-F238E27FC236}">
                <a16:creationId xmlns:a16="http://schemas.microsoft.com/office/drawing/2014/main" xmlns="" id="{71ED6B33-CA8C-4AF1-84AF-A6FBA0052576}"/>
              </a:ext>
            </a:extLst>
          </p:cNvPr>
          <p:cNvSpPr>
            <a:spLocks noChangeArrowheads="1"/>
          </p:cNvSpPr>
          <p:nvPr/>
        </p:nvSpPr>
        <p:spPr bwMode="gray">
          <a:xfrm>
            <a:off x="114300" y="4031466"/>
            <a:ext cx="8915400" cy="1168400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en-US" sz="3600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6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65. </a:t>
            </a:r>
            <a:r>
              <a:rPr lang="vi-VN" sz="36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ÔN TẬP CHƯƠNG XVII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56889A03-9E4F-44C5-B8E7-30A84D7067F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80697" y="381000"/>
            <a:ext cx="3973384" cy="1110466"/>
          </a:xfrm>
          <a:prstGeom prst="rect">
            <a:avLst/>
          </a:prstGeom>
        </p:spPr>
      </p:pic>
      <p:pic>
        <p:nvPicPr>
          <p:cNvPr id="30" name="Picture 27" descr="Hoja Carta2">
            <a:extLst>
              <a:ext uri="{FF2B5EF4-FFF2-40B4-BE49-F238E27FC236}">
                <a16:creationId xmlns:a16="http://schemas.microsoft.com/office/drawing/2014/main" xmlns="" id="{5DD8CDBB-6C27-4BBC-AD8E-D803DD06F4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Slide Number Placeholder 26">
            <a:extLst>
              <a:ext uri="{FF2B5EF4-FFF2-40B4-BE49-F238E27FC236}">
                <a16:creationId xmlns:a16="http://schemas.microsoft.com/office/drawing/2014/main" xmlns="" id="{C116584D-3EE2-44E6-B221-3914FE2B30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</a:rPr>
              <a:pPr/>
              <a:t>4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</a:rPr>
              <a:t>/36</a:t>
            </a:r>
            <a:endParaRPr lang="en-US" sz="1600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F172DDB2-CD95-48C6-B46F-549BBB0DEA96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grpSp>
        <p:nvGrpSpPr>
          <p:cNvPr id="70" name="Group 3"/>
          <p:cNvGrpSpPr>
            <a:grpSpLocks/>
          </p:cNvGrpSpPr>
          <p:nvPr/>
        </p:nvGrpSpPr>
        <p:grpSpPr bwMode="auto">
          <a:xfrm>
            <a:off x="76200" y="1371600"/>
            <a:ext cx="762000" cy="665163"/>
            <a:chOff x="1110" y="2656"/>
            <a:chExt cx="1549" cy="1351"/>
          </a:xfrm>
        </p:grpSpPr>
        <p:sp>
          <p:nvSpPr>
            <p:cNvPr id="71" name="AutoShape 4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2" name="AutoShape 5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3" name="AutoShape 6"/>
            <p:cNvSpPr>
              <a:spLocks noChangeArrowheads="1"/>
            </p:cNvSpPr>
            <p:nvPr/>
          </p:nvSpPr>
          <p:spPr bwMode="gray">
            <a:xfrm>
              <a:off x="1200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rgbClr val="E2D700">
                    <a:gamma/>
                    <a:shade val="46275"/>
                    <a:invGamma/>
                  </a:srgbClr>
                </a:gs>
                <a:gs pos="100000">
                  <a:srgbClr val="E2D700"/>
                </a:gs>
              </a:gsLst>
              <a:lin ang="2700000" scaled="1"/>
            </a:gra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78" name="Line 11"/>
          <p:cNvSpPr>
            <a:spLocks noChangeShapeType="1"/>
          </p:cNvSpPr>
          <p:nvPr/>
        </p:nvSpPr>
        <p:spPr bwMode="auto">
          <a:xfrm>
            <a:off x="685799" y="1998663"/>
            <a:ext cx="80772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9" name="Text Box 12"/>
          <p:cNvSpPr txBox="1">
            <a:spLocks noChangeArrowheads="1"/>
          </p:cNvSpPr>
          <p:nvPr/>
        </p:nvSpPr>
        <p:spPr bwMode="auto">
          <a:xfrm>
            <a:off x="790530" y="1413888"/>
            <a:ext cx="3212739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nhớ</a:t>
            </a:r>
            <a:endParaRPr lang="vi-VN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0" name="Text Box 13"/>
          <p:cNvSpPr txBox="1">
            <a:spLocks noChangeArrowheads="1"/>
          </p:cNvSpPr>
          <p:nvPr/>
        </p:nvSpPr>
        <p:spPr bwMode="gray">
          <a:xfrm>
            <a:off x="255588" y="1389063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82" name="Text Box 15"/>
          <p:cNvSpPr txBox="1">
            <a:spLocks noChangeArrowheads="1"/>
          </p:cNvSpPr>
          <p:nvPr/>
        </p:nvSpPr>
        <p:spPr bwMode="auto">
          <a:xfrm>
            <a:off x="831850" y="2366963"/>
            <a:ext cx="6254750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1.1.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tử</a:t>
            </a:r>
            <a:endParaRPr lang="en-U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1" name="Text Box 31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335338"/>
              </a:solidFill>
              <a:effectLst/>
              <a:uLnTx/>
              <a:uFillTx/>
            </a:endParaRPr>
          </a:p>
        </p:txBody>
      </p:sp>
      <p:pic>
        <p:nvPicPr>
          <p:cNvPr id="92" name="Picture 8" descr="1.png"/>
          <p:cNvPicPr>
            <a:picLocks noChangeAspect="1"/>
          </p:cNvPicPr>
          <p:nvPr/>
        </p:nvPicPr>
        <p:blipFill>
          <a:blip r:embed="rId4" cstate="print"/>
          <a:srcRect l="20313" t="43651" r="32813" b="41068"/>
          <a:stretch>
            <a:fillRect/>
          </a:stretch>
        </p:blipFill>
        <p:spPr bwMode="auto">
          <a:xfrm>
            <a:off x="0" y="609600"/>
            <a:ext cx="2286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3" name="Rectangle 3"/>
          <p:cNvSpPr>
            <a:spLocks noChangeArrowheads="1"/>
          </p:cNvSpPr>
          <p:nvPr/>
        </p:nvSpPr>
        <p:spPr bwMode="auto">
          <a:xfrm>
            <a:off x="2743200" y="533400"/>
            <a:ext cx="3581400" cy="707886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4000" b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NỘI DUNG </a:t>
            </a:r>
          </a:p>
        </p:txBody>
      </p:sp>
      <p:pic>
        <p:nvPicPr>
          <p:cNvPr id="94" name="Picture 8" descr="1.png"/>
          <p:cNvPicPr>
            <a:picLocks noChangeAspect="1"/>
          </p:cNvPicPr>
          <p:nvPr/>
        </p:nvPicPr>
        <p:blipFill>
          <a:blip r:embed="rId4" cstate="print"/>
          <a:srcRect l="20313" t="43651" r="32813" b="41068"/>
          <a:stretch>
            <a:fillRect/>
          </a:stretch>
        </p:blipFill>
        <p:spPr bwMode="auto">
          <a:xfrm>
            <a:off x="6858000" y="609600"/>
            <a:ext cx="2286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" name="Text Box 15">
            <a:extLst>
              <a:ext uri="{FF2B5EF4-FFF2-40B4-BE49-F238E27FC236}">
                <a16:creationId xmlns:a16="http://schemas.microsoft.com/office/drawing/2014/main" xmlns="" id="{9F73CCFD-59A4-4F67-A8D7-F2B83C61A2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9690" y="3357563"/>
            <a:ext cx="578839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1.2. Tính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học</a:t>
            </a:r>
          </a:p>
        </p:txBody>
      </p:sp>
      <p:grpSp>
        <p:nvGrpSpPr>
          <p:cNvPr id="47" name="Group 7">
            <a:extLst>
              <a:ext uri="{FF2B5EF4-FFF2-40B4-BE49-F238E27FC236}">
                <a16:creationId xmlns:a16="http://schemas.microsoft.com/office/drawing/2014/main" xmlns="" id="{460854DE-AC73-446A-A3E9-61D3036B91F1}"/>
              </a:ext>
            </a:extLst>
          </p:cNvPr>
          <p:cNvGrpSpPr>
            <a:grpSpLocks/>
          </p:cNvGrpSpPr>
          <p:nvPr/>
        </p:nvGrpSpPr>
        <p:grpSpPr bwMode="auto">
          <a:xfrm>
            <a:off x="76200" y="4419600"/>
            <a:ext cx="762000" cy="665163"/>
            <a:chOff x="3174" y="2656"/>
            <a:chExt cx="1549" cy="1351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48" name="AutoShape 8">
              <a:extLst>
                <a:ext uri="{FF2B5EF4-FFF2-40B4-BE49-F238E27FC236}">
                  <a16:creationId xmlns:a16="http://schemas.microsoft.com/office/drawing/2014/main" xmlns="" id="{F704DA27-0B9C-45BD-B4F1-6B37ABFA9A4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9" name="AutoShape 9">
              <a:extLst>
                <a:ext uri="{FF2B5EF4-FFF2-40B4-BE49-F238E27FC236}">
                  <a16:creationId xmlns:a16="http://schemas.microsoft.com/office/drawing/2014/main" xmlns="" id="{7F34CB52-51F2-41F5-A111-BCE7661177BF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0" name="AutoShape 10">
              <a:extLst>
                <a:ext uri="{FF2B5EF4-FFF2-40B4-BE49-F238E27FC236}">
                  <a16:creationId xmlns:a16="http://schemas.microsoft.com/office/drawing/2014/main" xmlns="" id="{B3D5757F-CD4F-46F6-A367-329E04988E1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pFill/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52" name="Text Box 15">
            <a:extLst>
              <a:ext uri="{FF2B5EF4-FFF2-40B4-BE49-F238E27FC236}">
                <a16:creationId xmlns:a16="http://schemas.microsoft.com/office/drawing/2014/main" xmlns="" id="{9E4B9333-9608-4464-B129-57EF0DFA50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9690" y="4424363"/>
            <a:ext cx="5276309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endParaRPr lang="en-U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" name="Text Box 16">
            <a:extLst>
              <a:ext uri="{FF2B5EF4-FFF2-40B4-BE49-F238E27FC236}">
                <a16:creationId xmlns:a16="http://schemas.microsoft.com/office/drawing/2014/main" xmlns="" id="{67E0F8B4-B5F6-4BE9-9FF8-1AA397206AC3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278354" y="4437063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en-US" sz="3200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6" name="Picture 27" descr="Hoja Carta2">
            <a:extLst>
              <a:ext uri="{FF2B5EF4-FFF2-40B4-BE49-F238E27FC236}">
                <a16:creationId xmlns:a16="http://schemas.microsoft.com/office/drawing/2014/main" xmlns="" id="{283C1473-0A87-49D9-9DDA-4DB0601998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Slide Number Placeholder 26">
            <a:extLst>
              <a:ext uri="{FF2B5EF4-FFF2-40B4-BE49-F238E27FC236}">
                <a16:creationId xmlns:a16="http://schemas.microsoft.com/office/drawing/2014/main" xmlns="" id="{9FCCF7AD-4732-4B70-80ED-D80D419DD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pPr/>
              <a:t>5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/36</a:t>
            </a:r>
            <a:endParaRPr lang="en-US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xmlns="" id="{129CDCE3-0F29-4EBD-8D2B-45A29F22E1BD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Line 11">
            <a:extLst>
              <a:ext uri="{FF2B5EF4-FFF2-40B4-BE49-F238E27FC236}">
                <a16:creationId xmlns:a16="http://schemas.microsoft.com/office/drawing/2014/main" xmlns="" id="{1E22E3C9-81D5-44E1-9491-8109F2E79B3F}"/>
              </a:ext>
            </a:extLst>
          </p:cNvPr>
          <p:cNvSpPr>
            <a:spLocks noChangeShapeType="1"/>
          </p:cNvSpPr>
          <p:nvPr/>
        </p:nvSpPr>
        <p:spPr bwMode="auto">
          <a:xfrm>
            <a:off x="761999" y="3013675"/>
            <a:ext cx="80772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5" name="Line 11">
            <a:extLst>
              <a:ext uri="{FF2B5EF4-FFF2-40B4-BE49-F238E27FC236}">
                <a16:creationId xmlns:a16="http://schemas.microsoft.com/office/drawing/2014/main" xmlns="" id="{4E1C0398-197F-4CDF-BDB5-69B179F48B51}"/>
              </a:ext>
            </a:extLst>
          </p:cNvPr>
          <p:cNvSpPr>
            <a:spLocks noChangeShapeType="1"/>
          </p:cNvSpPr>
          <p:nvPr/>
        </p:nvSpPr>
        <p:spPr bwMode="auto">
          <a:xfrm>
            <a:off x="761999" y="3970549"/>
            <a:ext cx="80772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6" name="Line 11">
            <a:extLst>
              <a:ext uri="{FF2B5EF4-FFF2-40B4-BE49-F238E27FC236}">
                <a16:creationId xmlns:a16="http://schemas.microsoft.com/office/drawing/2014/main" xmlns="" id="{784DECAF-23A5-4BBE-84CA-D31B9B50B4C5}"/>
              </a:ext>
            </a:extLst>
          </p:cNvPr>
          <p:cNvSpPr>
            <a:spLocks noChangeShapeType="1"/>
          </p:cNvSpPr>
          <p:nvPr/>
        </p:nvSpPr>
        <p:spPr bwMode="auto">
          <a:xfrm>
            <a:off x="761999" y="5041186"/>
            <a:ext cx="80772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3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pull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228600" y="1022123"/>
            <a:ext cx="8610600" cy="3754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it-IT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 khi học xong bài này, học sinh có khả năng:</a:t>
            </a:r>
          </a:p>
          <a:p>
            <a:pPr eaLnBrk="0" hangingPunct="0"/>
            <a:r>
              <a:rPr lang="vi-VN" sz="2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Kiến Thức:</a:t>
            </a:r>
            <a:endParaRPr lang="en-US" sz="28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en-US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Viết được công thức cấu tạo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các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cacbohidrat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điển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glucozơ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fructozơ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saccarozơ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0" hangingPunct="0"/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0" hangingPunct="0">
              <a:buFont typeface="Wingdings" panose="05000000000000000000" pitchFamily="2" charset="2"/>
              <a:buChar char="ü"/>
            </a:pP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Trình bày được</a:t>
            </a:r>
            <a:r>
              <a:rPr lang="it-IT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tính chất và mối quan hệ giữa các cacbohidrat.</a:t>
            </a:r>
            <a:endParaRPr lang="vi-VN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5" name="Group 4"/>
          <p:cNvGrpSpPr>
            <a:grpSpLocks/>
          </p:cNvGrpSpPr>
          <p:nvPr/>
        </p:nvGrpSpPr>
        <p:grpSpPr bwMode="auto">
          <a:xfrm>
            <a:off x="685800" y="304800"/>
            <a:ext cx="7772400" cy="6172200"/>
            <a:chOff x="990600" y="1143000"/>
            <a:chExt cx="7772400" cy="6172200"/>
          </a:xfrm>
        </p:grpSpPr>
        <p:sp>
          <p:nvSpPr>
            <p:cNvPr id="17" name="Rounded Rectangle 16"/>
            <p:cNvSpPr/>
            <p:nvPr/>
          </p:nvSpPr>
          <p:spPr>
            <a:xfrm>
              <a:off x="990600" y="57150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1524000" y="61722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Rounded Rectangle 19"/>
            <p:cNvSpPr/>
            <p:nvPr/>
          </p:nvSpPr>
          <p:spPr>
            <a:xfrm>
              <a:off x="3721100" y="1143000"/>
              <a:ext cx="2159000" cy="7620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2057400" y="67056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8153400" y="57150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0" name="Rounded Rectangle 29"/>
            <p:cNvSpPr/>
            <p:nvPr/>
          </p:nvSpPr>
          <p:spPr>
            <a:xfrm>
              <a:off x="7620000" y="62484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7086600" y="67564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34" name="Rectangle 4"/>
          <p:cNvSpPr>
            <a:spLocks noChangeArrowheads="1"/>
          </p:cNvSpPr>
          <p:nvPr/>
        </p:nvSpPr>
        <p:spPr bwMode="auto">
          <a:xfrm>
            <a:off x="3373438" y="381000"/>
            <a:ext cx="22653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it-IT" sz="3200" b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MỤC TIÊU</a:t>
            </a:r>
            <a:endParaRPr lang="en-US" sz="3200" b="1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7" name="Picture 46" descr="http://www.set-edu.com/web%20/images/english/target-marke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9000" y="4876800"/>
            <a:ext cx="1652588" cy="142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27" descr="Hoja Carta2">
            <a:extLst>
              <a:ext uri="{FF2B5EF4-FFF2-40B4-BE49-F238E27FC236}">
                <a16:creationId xmlns:a16="http://schemas.microsoft.com/office/drawing/2014/main" xmlns="" id="{CBEF650F-20CC-4294-AEE8-25E0E631F8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Slide Number Placeholder 26">
            <a:extLst>
              <a:ext uri="{FF2B5EF4-FFF2-40B4-BE49-F238E27FC236}">
                <a16:creationId xmlns:a16="http://schemas.microsoft.com/office/drawing/2014/main" xmlns="" id="{D28EFD37-81B7-41A7-9123-2A7206CE7B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pPr/>
              <a:t>6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/36</a:t>
            </a:r>
            <a:endParaRPr lang="en-US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xmlns="" id="{C0504970-0108-4A3B-8504-887F04B7468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4" name="Rectangle 1"/>
          <p:cNvSpPr>
            <a:spLocks noChangeArrowheads="1"/>
          </p:cNvSpPr>
          <p:nvPr/>
        </p:nvSpPr>
        <p:spPr bwMode="auto">
          <a:xfrm>
            <a:off x="304800" y="1092597"/>
            <a:ext cx="8839200" cy="3693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it-IT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 khi học xong bài này, học sinh có khả năng:</a:t>
            </a:r>
          </a:p>
          <a:p>
            <a:pPr eaLnBrk="0" hangingPunct="0">
              <a:lnSpc>
                <a:spcPct val="150000"/>
              </a:lnSpc>
            </a:pPr>
            <a:r>
              <a:rPr lang="vi-VN" sz="2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Kỹ năng:</a:t>
            </a:r>
            <a:endParaRPr lang="en-US" sz="28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en-US" sz="1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Viết được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phương trình phản ứng thể hiện tính chất hóa học của glucozơ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fructozơ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saccarozơ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t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inh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bột và xenlulozơ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0" hangingPunct="0"/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Vận dụng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được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tính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chất hóa học của 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cacbohidrat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giải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được các bài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6" name="Group 4"/>
          <p:cNvGrpSpPr>
            <a:grpSpLocks/>
          </p:cNvGrpSpPr>
          <p:nvPr/>
        </p:nvGrpSpPr>
        <p:grpSpPr bwMode="auto">
          <a:xfrm>
            <a:off x="685800" y="304800"/>
            <a:ext cx="7772400" cy="6324600"/>
            <a:chOff x="990600" y="1143000"/>
            <a:chExt cx="7772400" cy="6324600"/>
          </a:xfrm>
        </p:grpSpPr>
        <p:sp>
          <p:nvSpPr>
            <p:cNvPr id="21" name="Rounded Rectangle 20"/>
            <p:cNvSpPr/>
            <p:nvPr/>
          </p:nvSpPr>
          <p:spPr>
            <a:xfrm>
              <a:off x="990600" y="58674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1524000" y="63246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3721100" y="1143000"/>
              <a:ext cx="2159000" cy="7620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2057400" y="68580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8153400" y="58674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7620000" y="64008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4" name="Rounded Rectangle 33"/>
            <p:cNvSpPr/>
            <p:nvPr/>
          </p:nvSpPr>
          <p:spPr>
            <a:xfrm>
              <a:off x="7086600" y="69088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37" name="Rectangle 4"/>
          <p:cNvSpPr>
            <a:spLocks noChangeArrowheads="1"/>
          </p:cNvSpPr>
          <p:nvPr/>
        </p:nvSpPr>
        <p:spPr bwMode="auto">
          <a:xfrm>
            <a:off x="3373438" y="381000"/>
            <a:ext cx="22653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it-IT" sz="3200" b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MỤC TIÊU</a:t>
            </a:r>
            <a:endParaRPr lang="en-US" sz="3200" b="1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" name="Picture 46" descr="http://www.set-edu.com/web%20/images/english/target-marke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29012" y="4876800"/>
            <a:ext cx="1652588" cy="142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7" descr="Hoja Carta2">
            <a:extLst>
              <a:ext uri="{FF2B5EF4-FFF2-40B4-BE49-F238E27FC236}">
                <a16:creationId xmlns:a16="http://schemas.microsoft.com/office/drawing/2014/main" xmlns="" id="{DE895EFC-B7D1-41C1-BB31-4739F80316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Slide Number Placeholder 26">
            <a:extLst>
              <a:ext uri="{FF2B5EF4-FFF2-40B4-BE49-F238E27FC236}">
                <a16:creationId xmlns:a16="http://schemas.microsoft.com/office/drawing/2014/main" xmlns="" id="{F92256AA-7449-4B18-BBD3-407C5D1F20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pPr/>
              <a:t>7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/36</a:t>
            </a:r>
            <a:endParaRPr lang="en-US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xmlns="" id="{6FF95911-17F6-4044-91FA-4E2D925B3488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4" name="Rectangle 1"/>
          <p:cNvSpPr>
            <a:spLocks noChangeArrowheads="1"/>
          </p:cNvSpPr>
          <p:nvPr/>
        </p:nvSpPr>
        <p:spPr bwMode="auto">
          <a:xfrm>
            <a:off x="304800" y="1156157"/>
            <a:ext cx="8610600" cy="2831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it-IT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 khi học xong bài này, người học có khả năng:</a:t>
            </a:r>
          </a:p>
          <a:p>
            <a:pPr eaLnBrk="0" hangingPunct="0">
              <a:lnSpc>
                <a:spcPct val="150000"/>
              </a:lnSpc>
            </a:pPr>
            <a:r>
              <a:rPr lang="vi-VN" sz="2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Thái độ:</a:t>
            </a:r>
            <a:endParaRPr lang="en-US" sz="28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en-US" sz="1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 lòng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say mê học tập, biết vận dụng những kiến thức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ã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học vào cuộc sống, có ý thức bảo vệ môi trường và tài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vi-VN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685800" y="304800"/>
            <a:ext cx="7772400" cy="5867400"/>
            <a:chOff x="990600" y="1143000"/>
            <a:chExt cx="7772400" cy="5867400"/>
          </a:xfrm>
        </p:grpSpPr>
        <p:sp>
          <p:nvSpPr>
            <p:cNvPr id="21" name="Rounded Rectangle 20"/>
            <p:cNvSpPr/>
            <p:nvPr/>
          </p:nvSpPr>
          <p:spPr>
            <a:xfrm>
              <a:off x="990600" y="54102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1524000" y="58674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3721100" y="1143000"/>
              <a:ext cx="2159000" cy="7620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2057400" y="64008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8153400" y="54102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7620000" y="59436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4" name="Rounded Rectangle 33"/>
            <p:cNvSpPr/>
            <p:nvPr/>
          </p:nvSpPr>
          <p:spPr>
            <a:xfrm>
              <a:off x="7086600" y="64516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37" name="Rectangle 4"/>
          <p:cNvSpPr>
            <a:spLocks noChangeArrowheads="1"/>
          </p:cNvSpPr>
          <p:nvPr/>
        </p:nvSpPr>
        <p:spPr bwMode="auto">
          <a:xfrm>
            <a:off x="3373438" y="381000"/>
            <a:ext cx="22653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it-IT" sz="3200" b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MỤC TIÊU</a:t>
            </a:r>
            <a:endParaRPr lang="en-US" sz="3200" b="1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" name="Picture 46" descr="http://www.set-edu.com/web%20/images/english/target-marke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05212" y="4648200"/>
            <a:ext cx="1652588" cy="142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7" descr="Hoja Carta2">
            <a:extLst>
              <a:ext uri="{FF2B5EF4-FFF2-40B4-BE49-F238E27FC236}">
                <a16:creationId xmlns:a16="http://schemas.microsoft.com/office/drawing/2014/main" xmlns="" id="{FF76120F-6C6D-404D-B7A2-D7A75CF132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Slide Number Placeholder 26">
            <a:extLst>
              <a:ext uri="{FF2B5EF4-FFF2-40B4-BE49-F238E27FC236}">
                <a16:creationId xmlns:a16="http://schemas.microsoft.com/office/drawing/2014/main" xmlns="" id="{05A8C8AC-50EF-4079-9F9F-E1BB857860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00801"/>
            <a:ext cx="1371600" cy="381000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pPr/>
              <a:t>8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/36</a:t>
            </a:r>
            <a:endParaRPr lang="en-US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xmlns="" id="{4C376EE7-C939-4529-8109-E571A74CDBE3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0" y="-38825"/>
            <a:ext cx="7500418" cy="47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1643582" y="-38825"/>
            <a:ext cx="7500418" cy="47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" name="Slide Number Placeholder 26">
            <a:extLst>
              <a:ext uri="{FF2B5EF4-FFF2-40B4-BE49-F238E27FC236}">
                <a16:creationId xmlns:a16="http://schemas.microsoft.com/office/drawing/2014/main" xmlns="" id="{15E61FEC-8A8B-43CE-935C-C0232265C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pPr/>
              <a:t>9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/36</a:t>
            </a:r>
            <a:endParaRPr lang="en-US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xmlns="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 Box 15"/>
          <p:cNvSpPr txBox="1">
            <a:spLocks noChangeArrowheads="1"/>
          </p:cNvSpPr>
          <p:nvPr/>
        </p:nvSpPr>
        <p:spPr bwMode="auto">
          <a:xfrm>
            <a:off x="1759360" y="2538392"/>
            <a:ext cx="5479640" cy="76944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4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4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4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4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4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nhớ</a:t>
            </a:r>
            <a:endParaRPr lang="en-US" sz="4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1187483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1.1.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tử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2399" y="1238161"/>
            <a:ext cx="8726837" cy="2923877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vi-VN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Glucozơ </a:t>
            </a:r>
            <a:endParaRPr lang="en-US" sz="4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tử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C</a:t>
            </a:r>
            <a:r>
              <a:rPr lang="en-US" sz="2800" baseline="-25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800" baseline="-25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800" baseline="-25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vi-VN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glucose: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hở</a:t>
            </a:r>
            <a:r>
              <a:rPr 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vòng</a:t>
            </a:r>
            <a:r>
              <a:rPr 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:a16="http://schemas.microsoft.com/office/drawing/2014/main" xmlns="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:a16="http://schemas.microsoft.com/office/drawing/2014/main" xmlns="" id="{2A383643-26D8-411B-B806-F1AEA949F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Slide Number Placeholder 26">
            <a:extLst>
              <a:ext uri="{FF2B5EF4-FFF2-40B4-BE49-F238E27FC236}">
                <a16:creationId xmlns:a16="http://schemas.microsoft.com/office/drawing/2014/main" xmlns="" id="{5F94A5E1-4EBC-4C50-A170-CB7BFEC99C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10</a:t>
            </a:fld>
            <a:r>
              <a:rPr lang="en-US" sz="1600" b="1" dirty="0" smtClean="0">
                <a:solidFill>
                  <a:srgbClr val="002060"/>
                </a:solidFill>
              </a:rPr>
              <a:t>/36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D6B1FAFD-511E-4F7E-AA2B-0BA69465A32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3222946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1.1.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tử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2400" y="1676400"/>
            <a:ext cx="8839200" cy="3108543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hở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glucose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en-US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en-US" sz="2800" baseline="-25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OH – CHOH – CHOH – CHOH - CHOH - CH=O</a:t>
            </a:r>
            <a:endParaRPr lang="en-US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viết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gọn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CH</a:t>
            </a:r>
            <a:r>
              <a:rPr lang="en-US" sz="2800" baseline="-25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OH[CHOH]</a:t>
            </a:r>
            <a:r>
              <a:rPr lang="en-US" sz="2800" baseline="-25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 </a:t>
            </a:r>
          </a:p>
          <a:p>
            <a:endParaRPr lang="en-US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:a16="http://schemas.microsoft.com/office/drawing/2014/main" xmlns="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:a16="http://schemas.microsoft.com/office/drawing/2014/main" xmlns="" id="{2A383643-26D8-411B-B806-F1AEA949F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Slide Number Placeholder 26">
            <a:extLst>
              <a:ext uri="{FF2B5EF4-FFF2-40B4-BE49-F238E27FC236}">
                <a16:creationId xmlns:a16="http://schemas.microsoft.com/office/drawing/2014/main" xmlns="" id="{5F94A5E1-4EBC-4C50-A170-CB7BFEC99C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11</a:t>
            </a:fld>
            <a:r>
              <a:rPr lang="en-US" sz="1600" b="1" dirty="0" smtClean="0">
                <a:solidFill>
                  <a:srgbClr val="002060"/>
                </a:solidFill>
              </a:rPr>
              <a:t>/36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D6B1FAFD-511E-4F7E-AA2B-0BA69465A32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Down Arrow 1"/>
          <p:cNvSpPr/>
          <p:nvPr/>
        </p:nvSpPr>
        <p:spPr>
          <a:xfrm>
            <a:off x="3733800" y="4054257"/>
            <a:ext cx="990600" cy="67014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152400" y="4877018"/>
            <a:ext cx="8839200" cy="954107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Glucozơ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tạp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anđehit</a:t>
            </a:r>
            <a:r>
              <a:rPr lang="en-US" sz="2800" b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2800" b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b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vi-VN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monoanđehit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ancol</a:t>
            </a:r>
            <a:r>
              <a:rPr lang="en-US" sz="2800" b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5 </a:t>
            </a:r>
            <a:r>
              <a:rPr lang="en-US" sz="2800" b="1" dirty="0" err="1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b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vi-VN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poliancol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301874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1.1.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tử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2400" y="1524000"/>
            <a:ext cx="8839200" cy="954107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tế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glucozơ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tồn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vòng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l-GR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glucozơ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l-GR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β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glucozơ</a:t>
            </a:r>
            <a:endParaRPr lang="en-US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:a16="http://schemas.microsoft.com/office/drawing/2014/main" xmlns="" id="{2A383643-26D8-411B-B806-F1AEA949F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Slide Number Placeholder 26">
            <a:extLst>
              <a:ext uri="{FF2B5EF4-FFF2-40B4-BE49-F238E27FC236}">
                <a16:creationId xmlns:a16="http://schemas.microsoft.com/office/drawing/2014/main" xmlns="" id="{5F94A5E1-4EBC-4C50-A170-CB7BFEC99C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12</a:t>
            </a:fld>
            <a:r>
              <a:rPr lang="en-US" sz="1600" b="1" dirty="0" smtClean="0">
                <a:solidFill>
                  <a:srgbClr val="002060"/>
                </a:solidFill>
              </a:rPr>
              <a:t>/36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D6B1FAFD-511E-4F7E-AA2B-0BA69465A32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590800"/>
            <a:ext cx="9087606" cy="244995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81000" y="5501816"/>
            <a:ext cx="19656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 – </a:t>
            </a:r>
            <a:r>
              <a:rPr lang="vi-VN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glucozơ </a:t>
            </a:r>
            <a:endParaRPr lang="en-US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023334" y="5486400"/>
            <a:ext cx="181171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β - </a:t>
            </a:r>
            <a:r>
              <a:rPr lang="vi-VN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glucozơ</a:t>
            </a:r>
          </a:p>
        </p:txBody>
      </p:sp>
      <p:sp>
        <p:nvSpPr>
          <p:cNvPr id="6" name="Rectangle 5"/>
          <p:cNvSpPr/>
          <p:nvPr/>
        </p:nvSpPr>
        <p:spPr>
          <a:xfrm>
            <a:off x="3505200" y="5501816"/>
            <a:ext cx="23759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hở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7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5125872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1.1.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tử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:a16="http://schemas.microsoft.com/office/drawing/2014/main" xmlns="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:a16="http://schemas.microsoft.com/office/drawing/2014/main" xmlns="" id="{2A383643-26D8-411B-B806-F1AEA949F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Slide Number Placeholder 26">
            <a:extLst>
              <a:ext uri="{FF2B5EF4-FFF2-40B4-BE49-F238E27FC236}">
                <a16:creationId xmlns:a16="http://schemas.microsoft.com/office/drawing/2014/main" xmlns="" id="{5F94A5E1-4EBC-4C50-A170-CB7BFEC99C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13</a:t>
            </a:fld>
            <a:r>
              <a:rPr lang="en-US" sz="1600" b="1" dirty="0" smtClean="0">
                <a:solidFill>
                  <a:srgbClr val="002060"/>
                </a:solidFill>
              </a:rPr>
              <a:t>/36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D6B1FAFD-511E-4F7E-AA2B-0BA69465A32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81000" y="1066800"/>
            <a:ext cx="8458200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b.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Fructozơ</a:t>
            </a:r>
            <a:endParaRPr lang="en-US" sz="40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tử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C</a:t>
            </a:r>
            <a:r>
              <a:rPr lang="en-US" sz="2800" baseline="-25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800" baseline="-25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800" baseline="-25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hở</a:t>
            </a:r>
            <a:r>
              <a:rPr 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gọn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</a:p>
          <a:p>
            <a:endParaRPr lang="en-US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	CH</a:t>
            </a:r>
            <a:r>
              <a:rPr lang="en-US" sz="2800" baseline="-25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OH[CHOH]</a:t>
            </a:r>
            <a:r>
              <a:rPr lang="en-US" sz="2800" baseline="-25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COCH</a:t>
            </a:r>
            <a:r>
              <a:rPr lang="en-US" sz="2800" baseline="-25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OH </a:t>
            </a:r>
          </a:p>
          <a:p>
            <a:endParaRPr lang="en-US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Fructozơ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tạp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800" b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cacbonyl</a:t>
            </a:r>
            <a:r>
              <a:rPr lang="en-US" sz="2800" b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b="1" dirty="0" err="1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monoxeton</a:t>
            </a:r>
            <a:r>
              <a:rPr lang="en-US" sz="2800" b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ancol</a:t>
            </a:r>
            <a:r>
              <a:rPr lang="en-US" sz="2800" b="1" dirty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2800" b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b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b="1" dirty="0" err="1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poliancol</a:t>
            </a:r>
            <a:r>
              <a:rPr lang="en-US" sz="2800" b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800" dirty="0">
              <a:solidFill>
                <a:srgbClr val="1909E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7597160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1.1.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tử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:a16="http://schemas.microsoft.com/office/drawing/2014/main" xmlns="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:a16="http://schemas.microsoft.com/office/drawing/2014/main" xmlns="" id="{2A383643-26D8-411B-B806-F1AEA949F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Slide Number Placeholder 26">
            <a:extLst>
              <a:ext uri="{FF2B5EF4-FFF2-40B4-BE49-F238E27FC236}">
                <a16:creationId xmlns:a16="http://schemas.microsoft.com/office/drawing/2014/main" xmlns="" id="{5F94A5E1-4EBC-4C50-A170-CB7BFEC99C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14</a:t>
            </a:fld>
            <a:r>
              <a:rPr lang="en-US" sz="1600" b="1" dirty="0" smtClean="0">
                <a:solidFill>
                  <a:srgbClr val="002060"/>
                </a:solidFill>
              </a:rPr>
              <a:t>/36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D6B1FAFD-511E-4F7E-AA2B-0BA69465A32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39164" y="977205"/>
            <a:ext cx="83714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vòng</a:t>
            </a:r>
            <a:r>
              <a:rPr 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fructozơ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	</a:t>
            </a:r>
            <a:endParaRPr lang="en-US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2243350" y="1602314"/>
            <a:ext cx="3544618" cy="2580620"/>
            <a:chOff x="2362200" y="2362200"/>
            <a:chExt cx="3544618" cy="258062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5"/>
            <a:srcRect l="45605" b="29937"/>
            <a:stretch/>
          </p:blipFill>
          <p:spPr>
            <a:xfrm>
              <a:off x="2362200" y="2362200"/>
              <a:ext cx="3544618" cy="2032177"/>
            </a:xfrm>
            <a:prstGeom prst="rect">
              <a:avLst/>
            </a:prstGeom>
          </p:spPr>
        </p:pic>
        <p:sp>
          <p:nvSpPr>
            <p:cNvPr id="5" name="TextBox 4"/>
            <p:cNvSpPr txBox="1"/>
            <p:nvPr/>
          </p:nvSpPr>
          <p:spPr>
            <a:xfrm>
              <a:off x="3067709" y="4419600"/>
              <a:ext cx="2133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l-GR" sz="28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β</a:t>
              </a:r>
              <a:r>
                <a:rPr lang="en-US" sz="28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- </a:t>
              </a:r>
              <a:r>
                <a:rPr lang="en-US" sz="2800" dirty="0" err="1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fructozơ</a:t>
              </a:r>
              <a:endPara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6" name="Rectangle 5"/>
          <p:cNvSpPr/>
          <p:nvPr/>
        </p:nvSpPr>
        <p:spPr>
          <a:xfrm>
            <a:off x="239164" y="4299659"/>
            <a:ext cx="80772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800" dirty="0">
                <a:latin typeface="+mj-lt"/>
              </a:rPr>
              <a:t>Fructozơ </a:t>
            </a:r>
            <a:r>
              <a:rPr lang="vi-VN" sz="2800" dirty="0" smtClean="0">
                <a:latin typeface="+mj-lt"/>
              </a:rPr>
              <a:t>có </a:t>
            </a:r>
            <a:r>
              <a:rPr lang="vi-VN" sz="2800" dirty="0">
                <a:latin typeface="+mj-lt"/>
              </a:rPr>
              <a:t>thể chuyển hóa thành glucozơ trong môi trường bazơ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81200" y="5278109"/>
            <a:ext cx="5639289" cy="993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555506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4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4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1.1.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tử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:a16="http://schemas.microsoft.com/office/drawing/2014/main" xmlns="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:a16="http://schemas.microsoft.com/office/drawing/2014/main" xmlns="" id="{2A383643-26D8-411B-B806-F1AEA949F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Slide Number Placeholder 26">
            <a:extLst>
              <a:ext uri="{FF2B5EF4-FFF2-40B4-BE49-F238E27FC236}">
                <a16:creationId xmlns:a16="http://schemas.microsoft.com/office/drawing/2014/main" xmlns="" id="{5F94A5E1-4EBC-4C50-A170-CB7BFEC99C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15</a:t>
            </a:fld>
            <a:r>
              <a:rPr lang="en-US" sz="1600" b="1" dirty="0" smtClean="0">
                <a:solidFill>
                  <a:srgbClr val="002060"/>
                </a:solidFill>
              </a:rPr>
              <a:t>/36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D6B1FAFD-511E-4F7E-AA2B-0BA69465A32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81000" y="1066800"/>
            <a:ext cx="84582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c. </a:t>
            </a:r>
            <a:r>
              <a:rPr lang="en-US" sz="4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Saccarozơ</a:t>
            </a: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4000" b="1" baseline="-25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4000" b="1" baseline="-25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22</a:t>
            </a:r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4000" b="1" baseline="-25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tử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-CHO,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poliancol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solidFill>
                <a:srgbClr val="1909E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trúc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tử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889000" y="3058180"/>
            <a:ext cx="7162800" cy="2580620"/>
            <a:chOff x="889000" y="2590800"/>
            <a:chExt cx="7162800" cy="2580620"/>
          </a:xfrm>
        </p:grpSpPr>
        <p:graphicFrame>
          <p:nvGraphicFramePr>
            <p:cNvPr id="16" name="Object 20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532701963"/>
                </p:ext>
              </p:extLst>
            </p:nvPr>
          </p:nvGraphicFramePr>
          <p:xfrm>
            <a:off x="889000" y="2590800"/>
            <a:ext cx="7162800" cy="216217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37" name="Document" r:id="rId6" imgW="3267075" imgH="1323975" progId="ChemWindow.Document">
                    <p:embed/>
                  </p:oleObj>
                </mc:Choice>
                <mc:Fallback>
                  <p:oleObj name="Document" r:id="rId6" imgW="3267075" imgH="1323975" progId="ChemWindow.Document">
                    <p:embed/>
                    <p:pic>
                      <p:nvPicPr>
                        <p:cNvPr id="29716" name="Object 2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89000" y="2590800"/>
                          <a:ext cx="7162800" cy="216217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7" name="Rectangle 22"/>
            <p:cNvSpPr>
              <a:spLocks noChangeArrowheads="1"/>
            </p:cNvSpPr>
            <p:nvPr/>
          </p:nvSpPr>
          <p:spPr bwMode="auto">
            <a:xfrm>
              <a:off x="947974" y="4630271"/>
              <a:ext cx="2562225" cy="5232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ctr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None/>
              </a:pP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</a:t>
              </a:r>
              <a:r>
                <a:rPr lang="es-E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rPr>
                <a:t></a:t>
              </a:r>
              <a:r>
                <a:rPr lang="vi-VN" sz="2800" dirty="0" smtClean="0"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rPr>
                <a:t> </a:t>
              </a:r>
              <a:r>
                <a:rPr lang="vi-VN" sz="2800" dirty="0"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rPr>
                <a:t>- glucozơ</a:t>
              </a:r>
              <a:r>
                <a:rPr lang="vi-VN" sz="2800" b="1" dirty="0"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rPr>
                <a:t> </a:t>
              </a:r>
              <a:r>
                <a:rPr lang="vi-VN" sz="2800" dirty="0"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rPr>
                <a:t>                  </a:t>
              </a:r>
              <a:r>
                <a:rPr lang="vi-VN" sz="2800" b="1" dirty="0"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rPr>
                <a:t> </a:t>
              </a:r>
              <a:endPara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endParaRPr>
            </a:p>
          </p:txBody>
        </p:sp>
        <p:sp>
          <p:nvSpPr>
            <p:cNvPr id="18" name="Rectangle 23"/>
            <p:cNvSpPr>
              <a:spLocks noChangeArrowheads="1"/>
            </p:cNvSpPr>
            <p:nvPr/>
          </p:nvSpPr>
          <p:spPr bwMode="auto">
            <a:xfrm>
              <a:off x="5105400" y="4648200"/>
              <a:ext cx="1797287" cy="5232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buNone/>
              </a:pPr>
              <a:r>
                <a:rPr lang="es-E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rPr>
                <a:t></a:t>
              </a:r>
              <a:r>
                <a:rPr lang="vi-VN" sz="2800" dirty="0" smtClean="0"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rPr>
                <a:t> </a:t>
              </a:r>
              <a:r>
                <a:rPr lang="vi-VN" sz="2800" dirty="0"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rPr>
                <a:t>-fructozơ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23027946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1.1.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tử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:a16="http://schemas.microsoft.com/office/drawing/2014/main" xmlns="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:a16="http://schemas.microsoft.com/office/drawing/2014/main" xmlns="" id="{2A383643-26D8-411B-B806-F1AEA949F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Slide Number Placeholder 26">
            <a:extLst>
              <a:ext uri="{FF2B5EF4-FFF2-40B4-BE49-F238E27FC236}">
                <a16:creationId xmlns:a16="http://schemas.microsoft.com/office/drawing/2014/main" xmlns="" id="{5F94A5E1-4EBC-4C50-A170-CB7BFEC99C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16</a:t>
            </a:fld>
            <a:r>
              <a:rPr lang="en-US" sz="1600" b="1" dirty="0" smtClean="0">
                <a:solidFill>
                  <a:srgbClr val="002060"/>
                </a:solidFill>
              </a:rPr>
              <a:t>/36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D6B1FAFD-511E-4F7E-AA2B-0BA69465A32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81000" y="1066800"/>
            <a:ext cx="8458200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d.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Tinh</a:t>
            </a:r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bột</a:t>
            </a:r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(C</a:t>
            </a:r>
            <a:r>
              <a:rPr lang="en-US" sz="4000" b="1" baseline="-25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4000" b="1" baseline="-25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4000" b="1" baseline="-25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4000" b="1" baseline="-25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endParaRPr lang="en-US" sz="4000" b="1" baseline="-25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vi-VN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Tinh bột có các mắt xích </a:t>
            </a:r>
            <a:r>
              <a:rPr lang="el-GR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α-</a:t>
            </a:r>
            <a:r>
              <a:rPr lang="vi-VN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glucozơ liên kết với nhau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bởi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l-GR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α-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1,4-</a:t>
            </a:r>
            <a:r>
              <a:rPr lang="vi-VN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vi-VN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coz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it, </a:t>
            </a:r>
            <a:r>
              <a:rPr lang="el-GR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α-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1,6-</a:t>
            </a:r>
            <a:r>
              <a:rPr lang="vi-VN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vi-VN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coz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</a:t>
            </a:r>
            <a:r>
              <a:rPr lang="vi-VN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vi-VN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 có nhóm chức –CHO.</a:t>
            </a:r>
            <a:endParaRPr lang="en-US" sz="2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6" name="Group 35"/>
          <p:cNvGrpSpPr/>
          <p:nvPr/>
        </p:nvGrpSpPr>
        <p:grpSpPr>
          <a:xfrm>
            <a:off x="40037" y="2743201"/>
            <a:ext cx="8722963" cy="3571219"/>
            <a:chOff x="40037" y="2743201"/>
            <a:chExt cx="8722963" cy="3571219"/>
          </a:xfrm>
        </p:grpSpPr>
        <p:grpSp>
          <p:nvGrpSpPr>
            <p:cNvPr id="33" name="Group 32"/>
            <p:cNvGrpSpPr/>
            <p:nvPr/>
          </p:nvGrpSpPr>
          <p:grpSpPr>
            <a:xfrm>
              <a:off x="40037" y="3155216"/>
              <a:ext cx="3352800" cy="2076271"/>
              <a:chOff x="40037" y="3231416"/>
              <a:chExt cx="3352800" cy="2076271"/>
            </a:xfrm>
          </p:grpSpPr>
          <p:pic>
            <p:nvPicPr>
              <p:cNvPr id="20" name="Picture 2" descr="amylose2"/>
              <p:cNvPicPr>
                <a:picLocks noChangeAspect="1" noChangeArrowheads="1"/>
              </p:cNvPicPr>
              <p:nvPr/>
            </p:nvPicPr>
            <p:blipFill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3182" b="35930"/>
              <a:stretch/>
            </p:blipFill>
            <p:spPr bwMode="auto">
              <a:xfrm>
                <a:off x="40037" y="3231416"/>
                <a:ext cx="3352800" cy="16453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7" name="Rectangle 6"/>
              <p:cNvSpPr/>
              <p:nvPr/>
            </p:nvSpPr>
            <p:spPr>
              <a:xfrm>
                <a:off x="838200" y="4876800"/>
                <a:ext cx="1720343" cy="43088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l-GR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α-1,4-</a:t>
                </a:r>
                <a:r>
                  <a:rPr lang="en-US" sz="2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glicozit</a:t>
                </a:r>
                <a:endParaRPr lang="en-US" sz="2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28" name="Group 27"/>
            <p:cNvGrpSpPr/>
            <p:nvPr/>
          </p:nvGrpSpPr>
          <p:grpSpPr>
            <a:xfrm>
              <a:off x="4876800" y="2743201"/>
              <a:ext cx="3886200" cy="2910243"/>
              <a:chOff x="4876800" y="2743201"/>
              <a:chExt cx="3886200" cy="2910243"/>
            </a:xfrm>
          </p:grpSpPr>
          <p:pic>
            <p:nvPicPr>
              <p:cNvPr id="6" name="Picture 5"/>
              <p:cNvPicPr>
                <a:picLocks noChangeAspect="1"/>
              </p:cNvPicPr>
              <p:nvPr/>
            </p:nvPicPr>
            <p:blipFill rotWithShape="1">
              <a:blip r:embed="rId6"/>
              <a:srcRect l="2819" t="4259" r="61250" b="46467"/>
              <a:stretch/>
            </p:blipFill>
            <p:spPr>
              <a:xfrm>
                <a:off x="4876800" y="2743201"/>
                <a:ext cx="3886200" cy="2667000"/>
              </a:xfrm>
              <a:prstGeom prst="rect">
                <a:avLst/>
              </a:prstGeom>
            </p:spPr>
          </p:pic>
          <p:sp>
            <p:nvSpPr>
              <p:cNvPr id="23" name="Rectangle 22"/>
              <p:cNvSpPr/>
              <p:nvPr/>
            </p:nvSpPr>
            <p:spPr>
              <a:xfrm>
                <a:off x="5638800" y="5222557"/>
                <a:ext cx="1720343" cy="43088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l-GR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α-1,4-</a:t>
                </a:r>
                <a:r>
                  <a:rPr lang="en-US" sz="2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glicozit</a:t>
                </a:r>
                <a:endParaRPr lang="en-US" sz="2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5105400" y="4131593"/>
                <a:ext cx="1720343" cy="43088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l-GR" sz="2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α-1,</a:t>
                </a:r>
                <a:r>
                  <a:rPr lang="en-US" sz="2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el-GR" sz="2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</a:t>
                </a:r>
                <a:r>
                  <a:rPr lang="en-US" sz="2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glicozit</a:t>
                </a:r>
                <a:endParaRPr lang="en-US" sz="2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cxnSp>
            <p:nvCxnSpPr>
              <p:cNvPr id="9" name="Straight Arrow Connector 8"/>
              <p:cNvCxnSpPr/>
              <p:nvPr/>
            </p:nvCxnSpPr>
            <p:spPr>
              <a:xfrm flipV="1">
                <a:off x="6400800" y="3917900"/>
                <a:ext cx="838200" cy="290483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9" name="Straight Arrow Connector 28"/>
              <p:cNvCxnSpPr/>
              <p:nvPr/>
            </p:nvCxnSpPr>
            <p:spPr>
              <a:xfrm>
                <a:off x="6948205" y="4527281"/>
                <a:ext cx="940432" cy="385113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34" name="Rectangle 33"/>
            <p:cNvSpPr/>
            <p:nvPr/>
          </p:nvSpPr>
          <p:spPr>
            <a:xfrm>
              <a:off x="990600" y="5787173"/>
              <a:ext cx="1449436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vi-VN" sz="2800" dirty="0" smtClean="0">
                  <a:latin typeface="+mj-lt"/>
                </a:rPr>
                <a:t>Amilozơ</a:t>
              </a:r>
              <a:endParaRPr lang="en-US" sz="2800" dirty="0">
                <a:latin typeface="+mj-lt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5566977" y="5791200"/>
              <a:ext cx="1976823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vi-VN" sz="2800" dirty="0" smtClean="0">
                  <a:latin typeface="+mj-lt"/>
                </a:rPr>
                <a:t>Amilopectin</a:t>
              </a:r>
              <a:endParaRPr lang="en-US" sz="2800" dirty="0"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31104438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1.1.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tử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:a16="http://schemas.microsoft.com/office/drawing/2014/main" xmlns="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:a16="http://schemas.microsoft.com/office/drawing/2014/main" xmlns="" id="{2A383643-26D8-411B-B806-F1AEA949F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Slide Number Placeholder 26">
            <a:extLst>
              <a:ext uri="{FF2B5EF4-FFF2-40B4-BE49-F238E27FC236}">
                <a16:creationId xmlns:a16="http://schemas.microsoft.com/office/drawing/2014/main" xmlns="" id="{5F94A5E1-4EBC-4C50-A170-CB7BFEC99C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17</a:t>
            </a:fld>
            <a:r>
              <a:rPr lang="en-US" sz="1600" b="1" dirty="0" smtClean="0">
                <a:solidFill>
                  <a:srgbClr val="002060"/>
                </a:solidFill>
              </a:rPr>
              <a:t>/36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D6B1FAFD-511E-4F7E-AA2B-0BA69465A32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81000" y="1066800"/>
            <a:ext cx="8458200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e.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Xenlulozơ</a:t>
            </a:r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(C</a:t>
            </a:r>
            <a:r>
              <a:rPr lang="en-US" sz="4000" b="1" baseline="-25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4000" b="1" baseline="-25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4000" b="1" baseline="-25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4000" b="1" baseline="-25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endParaRPr lang="en-US" sz="4000" b="1" baseline="-25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vi-VN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Xenlulozơ có các mắt xích </a:t>
            </a:r>
            <a:r>
              <a:rPr lang="el-GR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β-</a:t>
            </a:r>
            <a:r>
              <a:rPr lang="vi-VN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glucozơ liên kết với nhau thành mạch kéo dài, phân tử không có nhóm –CHO, mỗi mắt xích có 3 nhóm -OH tự do.</a:t>
            </a:r>
            <a:endParaRPr lang="en-US" sz="2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7" name="Group 21"/>
          <p:cNvGrpSpPr>
            <a:grpSpLocks/>
          </p:cNvGrpSpPr>
          <p:nvPr/>
        </p:nvGrpSpPr>
        <p:grpSpPr bwMode="auto">
          <a:xfrm>
            <a:off x="5181600" y="3562402"/>
            <a:ext cx="3200400" cy="1828800"/>
            <a:chOff x="816" y="1536"/>
            <a:chExt cx="2016" cy="1152"/>
          </a:xfrm>
        </p:grpSpPr>
        <p:sp>
          <p:nvSpPr>
            <p:cNvPr id="38" name="Text Box 8"/>
            <p:cNvSpPr txBox="1">
              <a:spLocks noChangeArrowheads="1"/>
            </p:cNvSpPr>
            <p:nvPr/>
          </p:nvSpPr>
          <p:spPr bwMode="auto">
            <a:xfrm>
              <a:off x="816" y="1632"/>
              <a:ext cx="2016" cy="9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400" b="1" dirty="0">
                  <a:solidFill>
                    <a:srgbClr val="0000FF"/>
                  </a:solidFill>
                </a:rPr>
                <a:t>	           OH</a:t>
              </a:r>
            </a:p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400" b="1" dirty="0">
                  <a:solidFill>
                    <a:srgbClr val="0000FF"/>
                  </a:solidFill>
                </a:rPr>
                <a:t>(C</a:t>
              </a:r>
              <a:r>
                <a:rPr lang="en-US" altLang="en-US" sz="2400" b="1" baseline="-25000" dirty="0">
                  <a:solidFill>
                    <a:srgbClr val="0000FF"/>
                  </a:solidFill>
                </a:rPr>
                <a:t>6</a:t>
              </a:r>
              <a:r>
                <a:rPr lang="en-US" altLang="en-US" sz="2400" b="1" dirty="0">
                  <a:solidFill>
                    <a:srgbClr val="0000FF"/>
                  </a:solidFill>
                </a:rPr>
                <a:t>H</a:t>
              </a:r>
              <a:r>
                <a:rPr lang="en-US" altLang="en-US" sz="2400" b="1" baseline="-25000" dirty="0">
                  <a:solidFill>
                    <a:srgbClr val="0000FF"/>
                  </a:solidFill>
                </a:rPr>
                <a:t>7</a:t>
              </a:r>
              <a:r>
                <a:rPr lang="en-US" altLang="en-US" sz="2400" b="1" dirty="0">
                  <a:solidFill>
                    <a:srgbClr val="0000FF"/>
                  </a:solidFill>
                </a:rPr>
                <a:t>O</a:t>
              </a:r>
              <a:r>
                <a:rPr lang="en-US" altLang="en-US" sz="2400" b="1" baseline="-25000" dirty="0">
                  <a:solidFill>
                    <a:srgbClr val="0000FF"/>
                  </a:solidFill>
                </a:rPr>
                <a:t>2</a:t>
              </a:r>
              <a:r>
                <a:rPr lang="en-US" altLang="en-US" sz="2400" b="1" dirty="0">
                  <a:solidFill>
                    <a:srgbClr val="0000FF"/>
                  </a:solidFill>
                </a:rPr>
                <a:t>)       OH</a:t>
              </a:r>
            </a:p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400" b="1" dirty="0">
                  <a:solidFill>
                    <a:srgbClr val="0000FF"/>
                  </a:solidFill>
                </a:rPr>
                <a:t>	           OH    n</a:t>
              </a:r>
            </a:p>
          </p:txBody>
        </p:sp>
        <p:grpSp>
          <p:nvGrpSpPr>
            <p:cNvPr id="39" name="Group 20"/>
            <p:cNvGrpSpPr>
              <a:grpSpLocks/>
            </p:cNvGrpSpPr>
            <p:nvPr/>
          </p:nvGrpSpPr>
          <p:grpSpPr bwMode="auto">
            <a:xfrm>
              <a:off x="864" y="1536"/>
              <a:ext cx="1632" cy="1152"/>
              <a:chOff x="720" y="1392"/>
              <a:chExt cx="1632" cy="1152"/>
            </a:xfrm>
          </p:grpSpPr>
          <p:sp>
            <p:nvSpPr>
              <p:cNvPr id="40" name="Line 9"/>
              <p:cNvSpPr>
                <a:spLocks noChangeShapeType="1"/>
              </p:cNvSpPr>
              <p:nvPr/>
            </p:nvSpPr>
            <p:spPr bwMode="auto">
              <a:xfrm flipV="1">
                <a:off x="1536" y="1776"/>
                <a:ext cx="288" cy="144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1" name="Line 10"/>
              <p:cNvSpPr>
                <a:spLocks noChangeShapeType="1"/>
              </p:cNvSpPr>
              <p:nvPr/>
            </p:nvSpPr>
            <p:spPr bwMode="auto">
              <a:xfrm>
                <a:off x="1571" y="2007"/>
                <a:ext cx="240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" name="Line 11"/>
              <p:cNvSpPr>
                <a:spLocks noChangeShapeType="1"/>
              </p:cNvSpPr>
              <p:nvPr/>
            </p:nvSpPr>
            <p:spPr bwMode="auto">
              <a:xfrm>
                <a:off x="1536" y="2064"/>
                <a:ext cx="240" cy="144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3" name="Line 13"/>
              <p:cNvSpPr>
                <a:spLocks noChangeShapeType="1"/>
              </p:cNvSpPr>
              <p:nvPr/>
            </p:nvSpPr>
            <p:spPr bwMode="auto">
              <a:xfrm>
                <a:off x="720" y="1440"/>
                <a:ext cx="0" cy="1104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4" name="Line 14"/>
              <p:cNvSpPr>
                <a:spLocks noChangeShapeType="1"/>
              </p:cNvSpPr>
              <p:nvPr/>
            </p:nvSpPr>
            <p:spPr bwMode="auto">
              <a:xfrm>
                <a:off x="720" y="1440"/>
                <a:ext cx="144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5" name="Line 15"/>
              <p:cNvSpPr>
                <a:spLocks noChangeShapeType="1"/>
              </p:cNvSpPr>
              <p:nvPr/>
            </p:nvSpPr>
            <p:spPr bwMode="auto">
              <a:xfrm>
                <a:off x="720" y="2522"/>
                <a:ext cx="144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6" name="Line 16"/>
              <p:cNvSpPr>
                <a:spLocks noChangeShapeType="1"/>
              </p:cNvSpPr>
              <p:nvPr/>
            </p:nvSpPr>
            <p:spPr bwMode="auto">
              <a:xfrm>
                <a:off x="2352" y="1392"/>
                <a:ext cx="0" cy="1152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7" name="Line 17"/>
              <p:cNvSpPr>
                <a:spLocks noChangeShapeType="1"/>
              </p:cNvSpPr>
              <p:nvPr/>
            </p:nvSpPr>
            <p:spPr bwMode="auto">
              <a:xfrm>
                <a:off x="2208" y="1392"/>
                <a:ext cx="144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8" name="Line 18"/>
              <p:cNvSpPr>
                <a:spLocks noChangeShapeType="1"/>
              </p:cNvSpPr>
              <p:nvPr/>
            </p:nvSpPr>
            <p:spPr bwMode="auto">
              <a:xfrm>
                <a:off x="2256" y="2544"/>
                <a:ext cx="96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5" name="TextBox 4"/>
          <p:cNvSpPr txBox="1"/>
          <p:nvPr/>
        </p:nvSpPr>
        <p:spPr>
          <a:xfrm>
            <a:off x="381000" y="4146653"/>
            <a:ext cx="4089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CTCT: [C</a:t>
            </a:r>
            <a:r>
              <a:rPr lang="en-US" sz="2800" b="1" baseline="-25000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2800" b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800" b="1" baseline="-25000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US" sz="2800" b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800" b="1" baseline="-25000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b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(OH)</a:t>
            </a:r>
            <a:r>
              <a:rPr lang="en-US" sz="2800" b="1" baseline="-25000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b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r>
              <a:rPr lang="en-US" sz="2800" b="1" baseline="-25000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endParaRPr lang="en-US" sz="2800" b="1" baseline="-25000" dirty="0">
              <a:solidFill>
                <a:srgbClr val="1909E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9045398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1.2. Tính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học</a:t>
            </a: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:a16="http://schemas.microsoft.com/office/drawing/2014/main" xmlns="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" name="Slide Number Placeholder 26">
            <a:extLst>
              <a:ext uri="{FF2B5EF4-FFF2-40B4-BE49-F238E27FC236}">
                <a16:creationId xmlns:a16="http://schemas.microsoft.com/office/drawing/2014/main" xmlns="" id="{15E61FEC-8A8B-43CE-935C-C0232265C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pPr/>
              <a:t>18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/36</a:t>
            </a:r>
            <a:endParaRPr lang="en-US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xmlns="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 Box 15">
            <a:extLst>
              <a:ext uri="{FF2B5EF4-FFF2-40B4-BE49-F238E27FC236}">
                <a16:creationId xmlns:a16="http://schemas.microsoft.com/office/drawing/2014/main" xmlns="" id="{9F73CCFD-59A4-4F67-A8D7-F2B83C61A2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160" y="1365015"/>
            <a:ext cx="700759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a.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anđehit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2" name="Rectangle 1"/>
          <p:cNvSpPr/>
          <p:nvPr/>
        </p:nvSpPr>
        <p:spPr>
          <a:xfrm>
            <a:off x="209300" y="2079751"/>
            <a:ext cx="89916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800" b="1" dirty="0">
                <a:latin typeface="+mj-lt"/>
              </a:rPr>
              <a:t>Glucozơ</a:t>
            </a:r>
            <a:r>
              <a:rPr lang="vi-VN" sz="2800" dirty="0">
                <a:latin typeface="+mj-lt"/>
              </a:rPr>
              <a:t> có phản ứng tráng bạc, </a:t>
            </a:r>
            <a:r>
              <a:rPr lang="vi-VN" sz="2800" b="1" dirty="0">
                <a:latin typeface="+mj-lt"/>
              </a:rPr>
              <a:t>fructozơ</a:t>
            </a:r>
            <a:r>
              <a:rPr lang="vi-VN" sz="2800" dirty="0">
                <a:latin typeface="+mj-lt"/>
              </a:rPr>
              <a:t> bị chuyển hóa thành glucozơ trong môi trường kiềm nên cũng có phản ứng tráng bạc.</a:t>
            </a:r>
            <a:endParaRPr lang="en-US" sz="2800" dirty="0">
              <a:latin typeface="+mj-lt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304800" y="3601159"/>
            <a:ext cx="7886233" cy="1809041"/>
            <a:chOff x="304800" y="3438579"/>
            <a:chExt cx="7886233" cy="1809041"/>
          </a:xfrm>
        </p:grpSpPr>
        <p:grpSp>
          <p:nvGrpSpPr>
            <p:cNvPr id="16" name="Group 15"/>
            <p:cNvGrpSpPr/>
            <p:nvPr/>
          </p:nvGrpSpPr>
          <p:grpSpPr>
            <a:xfrm>
              <a:off x="6553200" y="3438579"/>
              <a:ext cx="1524000" cy="398572"/>
              <a:chOff x="5334000" y="5011628"/>
              <a:chExt cx="1219200" cy="398572"/>
            </a:xfrm>
          </p:grpSpPr>
          <p:cxnSp>
            <p:nvCxnSpPr>
              <p:cNvPr id="23" name="Straight Arrow Connector 22"/>
              <p:cNvCxnSpPr/>
              <p:nvPr/>
            </p:nvCxnSpPr>
            <p:spPr>
              <a:xfrm>
                <a:off x="5393791" y="5410200"/>
                <a:ext cx="1007009" cy="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24" name="TextBox 23"/>
              <p:cNvSpPr txBox="1"/>
              <p:nvPr/>
            </p:nvSpPr>
            <p:spPr>
              <a:xfrm>
                <a:off x="5334000" y="5011628"/>
                <a:ext cx="12192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 smtClean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t</a:t>
                </a:r>
                <a:r>
                  <a:rPr lang="en-US" baseline="30000" dirty="0" smtClean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endParaRPr lang="en-US" baseline="-250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7" name="Group 16"/>
            <p:cNvGrpSpPr/>
            <p:nvPr/>
          </p:nvGrpSpPr>
          <p:grpSpPr>
            <a:xfrm>
              <a:off x="593889" y="4097228"/>
              <a:ext cx="1219200" cy="398572"/>
              <a:chOff x="5393791" y="5011628"/>
              <a:chExt cx="1219200" cy="398572"/>
            </a:xfrm>
          </p:grpSpPr>
          <p:cxnSp>
            <p:nvCxnSpPr>
              <p:cNvPr id="21" name="Straight Arrow Connector 20"/>
              <p:cNvCxnSpPr/>
              <p:nvPr/>
            </p:nvCxnSpPr>
            <p:spPr>
              <a:xfrm>
                <a:off x="5393791" y="5410200"/>
                <a:ext cx="1007009" cy="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22" name="TextBox 21"/>
              <p:cNvSpPr txBox="1"/>
              <p:nvPr/>
            </p:nvSpPr>
            <p:spPr>
              <a:xfrm>
                <a:off x="5393791" y="5011628"/>
                <a:ext cx="12192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US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18" name="Rectangle 17"/>
            <p:cNvSpPr/>
            <p:nvPr/>
          </p:nvSpPr>
          <p:spPr>
            <a:xfrm>
              <a:off x="304800" y="3536439"/>
              <a:ext cx="6328977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OH[CHOH]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CHO + 2AgNO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3 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+ 3NH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+H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 </a:t>
              </a:r>
              <a:endPara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1786716" y="4264141"/>
              <a:ext cx="6404317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OH[CHOH]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COONH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+ </a:t>
              </a:r>
              <a:r>
                <a:rPr lang="en-US" sz="2400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2Ag↓</a:t>
              </a:r>
              <a:r>
                <a:rPr lang="en-US" sz="2400" baseline="-25000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+ 2NH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NO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endPara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2458406" y="4724400"/>
              <a:ext cx="2494594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800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amoni</a:t>
              </a:r>
              <a:r>
                <a:rPr lang="en-US" sz="28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gluconat</a:t>
              </a:r>
              <a:r>
                <a:rPr lang="en-US" sz="28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05479080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1.2. Tính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học</a:t>
            </a: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:a16="http://schemas.microsoft.com/office/drawing/2014/main" xmlns="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" name="Slide Number Placeholder 26">
            <a:extLst>
              <a:ext uri="{FF2B5EF4-FFF2-40B4-BE49-F238E27FC236}">
                <a16:creationId xmlns:a16="http://schemas.microsoft.com/office/drawing/2014/main" xmlns="" id="{15E61FEC-8A8B-43CE-935C-C0232265C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pPr/>
              <a:t>19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/36</a:t>
            </a:r>
            <a:endParaRPr lang="en-US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xmlns="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 Box 15">
            <a:extLst>
              <a:ext uri="{FF2B5EF4-FFF2-40B4-BE49-F238E27FC236}">
                <a16:creationId xmlns:a16="http://schemas.microsoft.com/office/drawing/2014/main" xmlns="" id="{9F73CCFD-59A4-4F67-A8D7-F2B83C61A2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160" y="1365015"/>
            <a:ext cx="700759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a.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anđehit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2" name="Rectangle 1"/>
          <p:cNvSpPr/>
          <p:nvPr/>
        </p:nvSpPr>
        <p:spPr>
          <a:xfrm>
            <a:off x="209300" y="2079751"/>
            <a:ext cx="89916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kiềm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Cu(OH)</a:t>
            </a:r>
            <a:r>
              <a:rPr lang="en-US" sz="2800" baseline="-25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oxi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glucozơ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muối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natri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gluconate,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(I)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oxit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(Cu</a:t>
            </a:r>
            <a:r>
              <a:rPr lang="en-US" sz="2800" baseline="-25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O↓ </a:t>
            </a:r>
            <a:r>
              <a:rPr lang="en-US" sz="28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đỏ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gạch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grpSp>
        <p:nvGrpSpPr>
          <p:cNvPr id="25" name="Group 24"/>
          <p:cNvGrpSpPr/>
          <p:nvPr/>
        </p:nvGrpSpPr>
        <p:grpSpPr>
          <a:xfrm>
            <a:off x="304800" y="3438579"/>
            <a:ext cx="7657696" cy="1809041"/>
            <a:chOff x="304800" y="3438579"/>
            <a:chExt cx="7657696" cy="1809041"/>
          </a:xfrm>
        </p:grpSpPr>
        <p:grpSp>
          <p:nvGrpSpPr>
            <p:cNvPr id="28" name="Group 27"/>
            <p:cNvGrpSpPr/>
            <p:nvPr/>
          </p:nvGrpSpPr>
          <p:grpSpPr>
            <a:xfrm>
              <a:off x="6248400" y="3438579"/>
              <a:ext cx="1524000" cy="461665"/>
              <a:chOff x="5334000" y="5011628"/>
              <a:chExt cx="1219200" cy="461665"/>
            </a:xfrm>
          </p:grpSpPr>
          <p:cxnSp>
            <p:nvCxnSpPr>
              <p:cNvPr id="37" name="Straight Arrow Connector 36"/>
              <p:cNvCxnSpPr/>
              <p:nvPr/>
            </p:nvCxnSpPr>
            <p:spPr>
              <a:xfrm>
                <a:off x="5393791" y="5410200"/>
                <a:ext cx="1007009" cy="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38" name="TextBox 37"/>
              <p:cNvSpPr txBox="1"/>
              <p:nvPr/>
            </p:nvSpPr>
            <p:spPr>
              <a:xfrm>
                <a:off x="5334000" y="5011628"/>
                <a:ext cx="12192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 smtClean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t</a:t>
                </a:r>
                <a:r>
                  <a:rPr lang="en-US" sz="2400" baseline="30000" dirty="0" smtClean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endParaRPr lang="en-US" sz="2400" baseline="-250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29" name="Group 28"/>
            <p:cNvGrpSpPr/>
            <p:nvPr/>
          </p:nvGrpSpPr>
          <p:grpSpPr>
            <a:xfrm>
              <a:off x="533400" y="4097228"/>
              <a:ext cx="740392" cy="398572"/>
              <a:chOff x="5393791" y="5011628"/>
              <a:chExt cx="1219200" cy="398572"/>
            </a:xfrm>
          </p:grpSpPr>
          <p:cxnSp>
            <p:nvCxnSpPr>
              <p:cNvPr id="35" name="Straight Arrow Connector 34"/>
              <p:cNvCxnSpPr/>
              <p:nvPr/>
            </p:nvCxnSpPr>
            <p:spPr>
              <a:xfrm>
                <a:off x="5393791" y="5410200"/>
                <a:ext cx="1007009" cy="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36" name="TextBox 35"/>
              <p:cNvSpPr txBox="1"/>
              <p:nvPr/>
            </p:nvSpPr>
            <p:spPr>
              <a:xfrm>
                <a:off x="5393791" y="5011628"/>
                <a:ext cx="12192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US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31" name="Rectangle 30"/>
            <p:cNvSpPr/>
            <p:nvPr/>
          </p:nvSpPr>
          <p:spPr>
            <a:xfrm>
              <a:off x="304800" y="3536439"/>
              <a:ext cx="5692584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OH[CHOH]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CHO + 2Cu(OH)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 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+ </a:t>
              </a:r>
              <a:r>
                <a:rPr lang="en-US" sz="2400" dirty="0" err="1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NaOH</a:t>
              </a:r>
              <a:endPara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1143000" y="4264141"/>
              <a:ext cx="681949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OH[CHOH]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COONa + </a:t>
              </a:r>
              <a:r>
                <a:rPr lang="en-US" sz="2400" dirty="0" smtClean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Cu</a:t>
              </a:r>
              <a:r>
                <a:rPr lang="en-US" sz="2400" baseline="-25000" dirty="0" smtClean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sz="2400" dirty="0" smtClean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O↓(</a:t>
              </a:r>
              <a:r>
                <a:rPr lang="en-US" sz="2400" dirty="0" err="1" smtClean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đỏ</a:t>
              </a:r>
              <a:r>
                <a:rPr lang="en-US" sz="2400" dirty="0" smtClean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 smtClean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gạch</a:t>
              </a:r>
              <a:r>
                <a:rPr lang="en-US" sz="2400" dirty="0" smtClean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)</a:t>
              </a:r>
              <a:r>
                <a:rPr lang="en-US" sz="2400" baseline="-25000" dirty="0" smtClean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+ 3H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 </a:t>
              </a:r>
              <a:endPara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1600200" y="4724400"/>
              <a:ext cx="2255746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800" dirty="0" err="1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natri</a:t>
              </a:r>
              <a:r>
                <a:rPr lang="en-US" sz="28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gluconat</a:t>
              </a:r>
              <a:r>
                <a:rPr lang="en-US" sz="28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54145928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1.2. Tính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học</a:t>
            </a: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:a16="http://schemas.microsoft.com/office/drawing/2014/main" xmlns="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" name="Slide Number Placeholder 26">
            <a:extLst>
              <a:ext uri="{FF2B5EF4-FFF2-40B4-BE49-F238E27FC236}">
                <a16:creationId xmlns:a16="http://schemas.microsoft.com/office/drawing/2014/main" xmlns="" id="{15E61FEC-8A8B-43CE-935C-C0232265C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pPr/>
              <a:t>20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/36</a:t>
            </a:r>
            <a:endParaRPr lang="en-US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xmlns="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 Box 15">
            <a:extLst>
              <a:ext uri="{FF2B5EF4-FFF2-40B4-BE49-F238E27FC236}">
                <a16:creationId xmlns:a16="http://schemas.microsoft.com/office/drawing/2014/main" xmlns="" id="{9F73CCFD-59A4-4F67-A8D7-F2B83C61A2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160" y="1365015"/>
            <a:ext cx="700759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a.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anđehit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2" name="Rectangle 1"/>
          <p:cNvSpPr/>
          <p:nvPr/>
        </p:nvSpPr>
        <p:spPr>
          <a:xfrm>
            <a:off x="95046" y="2056704"/>
            <a:ext cx="89916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Khử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glucozơ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hidro</a:t>
            </a:r>
            <a:r>
              <a:rPr 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khí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hidro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glucozơ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đun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nóng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Ni làm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được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poliancol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gọi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sobitol</a:t>
            </a:r>
            <a:endParaRPr lang="en-US" sz="28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152400" y="3748241"/>
            <a:ext cx="8780033" cy="1204759"/>
            <a:chOff x="304800" y="3438579"/>
            <a:chExt cx="8780033" cy="1204759"/>
          </a:xfrm>
        </p:grpSpPr>
        <p:grpSp>
          <p:nvGrpSpPr>
            <p:cNvPr id="39" name="Group 38"/>
            <p:cNvGrpSpPr/>
            <p:nvPr/>
          </p:nvGrpSpPr>
          <p:grpSpPr>
            <a:xfrm>
              <a:off x="3886200" y="3438579"/>
              <a:ext cx="1524000" cy="398572"/>
              <a:chOff x="5273040" y="5011628"/>
              <a:chExt cx="1219200" cy="398572"/>
            </a:xfrm>
          </p:grpSpPr>
          <p:cxnSp>
            <p:nvCxnSpPr>
              <p:cNvPr id="43" name="Straight Arrow Connector 42"/>
              <p:cNvCxnSpPr/>
              <p:nvPr/>
            </p:nvCxnSpPr>
            <p:spPr>
              <a:xfrm>
                <a:off x="5393791" y="5410200"/>
                <a:ext cx="1007009" cy="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44" name="TextBox 43"/>
              <p:cNvSpPr txBox="1"/>
              <p:nvPr/>
            </p:nvSpPr>
            <p:spPr>
              <a:xfrm>
                <a:off x="5273040" y="5011628"/>
                <a:ext cx="12192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 smtClean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Ni, t</a:t>
                </a:r>
                <a:r>
                  <a:rPr lang="en-US" baseline="30000" dirty="0" smtClean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endParaRPr lang="en-US" baseline="-250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40" name="Rectangle 39"/>
            <p:cNvSpPr/>
            <p:nvPr/>
          </p:nvSpPr>
          <p:spPr>
            <a:xfrm>
              <a:off x="304800" y="3536439"/>
              <a:ext cx="3645550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OH[CHOH]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CHO + H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endPara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5715000" y="3536439"/>
              <a:ext cx="3369833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OH[CHOH]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OH</a:t>
              </a:r>
              <a:endPara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2" name="Rectangle 41"/>
            <p:cNvSpPr/>
            <p:nvPr/>
          </p:nvSpPr>
          <p:spPr>
            <a:xfrm>
              <a:off x="6278654" y="4120118"/>
              <a:ext cx="1160895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800" dirty="0" err="1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sobitol</a:t>
              </a:r>
              <a:endPara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284031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1.2. Tính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học</a:t>
            </a: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:a16="http://schemas.microsoft.com/office/drawing/2014/main" xmlns="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" name="Slide Number Placeholder 26">
            <a:extLst>
              <a:ext uri="{FF2B5EF4-FFF2-40B4-BE49-F238E27FC236}">
                <a16:creationId xmlns:a16="http://schemas.microsoft.com/office/drawing/2014/main" xmlns="" id="{15E61FEC-8A8B-43CE-935C-C0232265C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pPr/>
              <a:t>21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/36</a:t>
            </a:r>
            <a:endParaRPr lang="en-US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xmlns="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 Box 15">
            <a:extLst>
              <a:ext uri="{FF2B5EF4-FFF2-40B4-BE49-F238E27FC236}">
                <a16:creationId xmlns:a16="http://schemas.microsoft.com/office/drawing/2014/main" xmlns="" id="{9F73CCFD-59A4-4F67-A8D7-F2B83C61A2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160" y="1365015"/>
            <a:ext cx="700759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poliancol</a:t>
            </a:r>
            <a:endParaRPr lang="en-U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09300" y="2079751"/>
            <a:ext cx="89916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Glucozơ, fructozơ, saccarozơ phản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ứn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Cu(OH)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tạo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hợp chất tan màu xanh lam.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5" name="Group 24"/>
          <p:cNvGrpSpPr/>
          <p:nvPr/>
        </p:nvGrpSpPr>
        <p:grpSpPr>
          <a:xfrm>
            <a:off x="381475" y="3505200"/>
            <a:ext cx="8000525" cy="1111984"/>
            <a:chOff x="152875" y="3581400"/>
            <a:chExt cx="8000525" cy="1111984"/>
          </a:xfrm>
        </p:grpSpPr>
        <p:grpSp>
          <p:nvGrpSpPr>
            <p:cNvPr id="28" name="Group 27"/>
            <p:cNvGrpSpPr/>
            <p:nvPr/>
          </p:nvGrpSpPr>
          <p:grpSpPr>
            <a:xfrm>
              <a:off x="152875" y="3581400"/>
              <a:ext cx="8000525" cy="531695"/>
              <a:chOff x="411034" y="3733800"/>
              <a:chExt cx="8000525" cy="531695"/>
            </a:xfrm>
          </p:grpSpPr>
          <p:cxnSp>
            <p:nvCxnSpPr>
              <p:cNvPr id="31" name="Straight Arrow Connector 30"/>
              <p:cNvCxnSpPr/>
              <p:nvPr/>
            </p:nvCxnSpPr>
            <p:spPr>
              <a:xfrm>
                <a:off x="3886200" y="4038600"/>
                <a:ext cx="1007009" cy="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33" name="Rectangle 32"/>
              <p:cNvSpPr/>
              <p:nvPr/>
            </p:nvSpPr>
            <p:spPr>
              <a:xfrm>
                <a:off x="5016975" y="3733800"/>
                <a:ext cx="339458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800" dirty="0" smtClean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sz="2800" baseline="-250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sz="2800" baseline="-250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11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sz="2800" baseline="-250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en-US" sz="2800" baseline="-250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Cu + 2H</a:t>
                </a:r>
                <a:r>
                  <a:rPr lang="en-US" sz="2800" baseline="-250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</a:p>
            </p:txBody>
          </p:sp>
          <p:sp>
            <p:nvSpPr>
              <p:cNvPr id="34" name="Rectangle 33"/>
              <p:cNvSpPr/>
              <p:nvPr/>
            </p:nvSpPr>
            <p:spPr>
              <a:xfrm>
                <a:off x="411034" y="3742275"/>
                <a:ext cx="340189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2C</a:t>
                </a:r>
                <a:r>
                  <a:rPr lang="en-US" sz="2800" baseline="-250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sz="2800" baseline="-250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12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sz="2800" baseline="-250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+ </a:t>
                </a:r>
                <a:r>
                  <a:rPr lang="en-US" sz="2800" dirty="0" smtClean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Cu(OH)</a:t>
                </a:r>
                <a:r>
                  <a:rPr lang="en-US" sz="2800" baseline="-25000" dirty="0" smtClean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endParaRPr lang="en-US" sz="2800" baseline="-250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29" name="Rectangle 28"/>
            <p:cNvSpPr/>
            <p:nvPr/>
          </p:nvSpPr>
          <p:spPr>
            <a:xfrm>
              <a:off x="4909516" y="4170164"/>
              <a:ext cx="2388795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vi-VN" sz="2800" b="1" dirty="0" smtClean="0">
                  <a:solidFill>
                    <a:srgbClr val="1909E5"/>
                  </a:solidFill>
                  <a:latin typeface="+mj-lt"/>
                </a:rPr>
                <a:t>Đồng-glucozơ </a:t>
              </a:r>
              <a:endParaRPr lang="en-US" sz="2800" b="1" dirty="0">
                <a:solidFill>
                  <a:srgbClr val="1909E5"/>
                </a:solidFill>
                <a:latin typeface="+mj-lt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304800" y="4997588"/>
            <a:ext cx="8441894" cy="998557"/>
            <a:chOff x="457200" y="1708150"/>
            <a:chExt cx="8169275" cy="998557"/>
          </a:xfrm>
        </p:grpSpPr>
        <p:sp>
          <p:nvSpPr>
            <p:cNvPr id="36" name="Text Box 4"/>
            <p:cNvSpPr txBox="1">
              <a:spLocks noChangeArrowheads="1"/>
            </p:cNvSpPr>
            <p:nvPr/>
          </p:nvSpPr>
          <p:spPr bwMode="auto">
            <a:xfrm>
              <a:off x="457200" y="1752600"/>
              <a:ext cx="1828800" cy="9541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800" dirty="0" smtClean="0">
                  <a:latin typeface="VNI-Times" pitchFamily="2" charset="0"/>
                </a:rPr>
                <a:t>2C</a:t>
              </a:r>
              <a:r>
                <a:rPr lang="en-US" altLang="en-US" sz="2800" baseline="-25000" dirty="0" smtClean="0">
                  <a:latin typeface="VNI-Times" pitchFamily="2" charset="0"/>
                </a:rPr>
                <a:t>12</a:t>
              </a:r>
              <a:r>
                <a:rPr lang="en-US" altLang="en-US" sz="2800" dirty="0" smtClean="0">
                  <a:latin typeface="VNI-Times" pitchFamily="2" charset="0"/>
                </a:rPr>
                <a:t>H</a:t>
              </a:r>
              <a:r>
                <a:rPr lang="en-US" altLang="en-US" sz="2800" baseline="-25000" dirty="0" smtClean="0">
                  <a:latin typeface="VNI-Times" pitchFamily="2" charset="0"/>
                </a:rPr>
                <a:t>22</a:t>
              </a:r>
              <a:r>
                <a:rPr lang="en-US" altLang="en-US" sz="2800" dirty="0" smtClean="0">
                  <a:latin typeface="VNI-Times" pitchFamily="2" charset="0"/>
                </a:rPr>
                <a:t>O</a:t>
              </a:r>
              <a:r>
                <a:rPr lang="en-US" altLang="en-US" sz="2800" baseline="-25000" dirty="0" smtClean="0">
                  <a:latin typeface="VNI-Times" pitchFamily="2" charset="0"/>
                </a:rPr>
                <a:t>11</a:t>
              </a:r>
              <a:endParaRPr lang="en-US" altLang="en-US" sz="2800" dirty="0">
                <a:latin typeface="VNI-Times" pitchFamily="2" charset="0"/>
              </a:endParaRPr>
            </a:p>
          </p:txBody>
        </p:sp>
        <p:sp>
          <p:nvSpPr>
            <p:cNvPr id="37" name="Text Box 5"/>
            <p:cNvSpPr txBox="1">
              <a:spLocks noChangeArrowheads="1"/>
            </p:cNvSpPr>
            <p:nvPr/>
          </p:nvSpPr>
          <p:spPr bwMode="auto">
            <a:xfrm>
              <a:off x="2079625" y="1708150"/>
              <a:ext cx="533400" cy="5191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800">
                  <a:latin typeface="VNI-Times" pitchFamily="2" charset="0"/>
                </a:rPr>
                <a:t>+</a:t>
              </a:r>
            </a:p>
          </p:txBody>
        </p:sp>
        <p:sp>
          <p:nvSpPr>
            <p:cNvPr id="38" name="Text Box 6"/>
            <p:cNvSpPr txBox="1">
              <a:spLocks noChangeArrowheads="1"/>
            </p:cNvSpPr>
            <p:nvPr/>
          </p:nvSpPr>
          <p:spPr bwMode="auto">
            <a:xfrm>
              <a:off x="2517775" y="1717675"/>
              <a:ext cx="1600200" cy="5191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800" dirty="0">
                  <a:latin typeface="VNI-Times" pitchFamily="2" charset="0"/>
                </a:rPr>
                <a:t>Cu(OH)</a:t>
              </a:r>
              <a:r>
                <a:rPr lang="en-US" altLang="en-US" sz="2800" baseline="-25000" dirty="0">
                  <a:latin typeface="VNI-Times" pitchFamily="2" charset="0"/>
                </a:rPr>
                <a:t>2</a:t>
              </a:r>
              <a:endParaRPr lang="en-US" altLang="en-US" sz="2800" dirty="0">
                <a:latin typeface="VNI-Times" pitchFamily="2" charset="0"/>
              </a:endParaRPr>
            </a:p>
          </p:txBody>
        </p:sp>
        <p:sp>
          <p:nvSpPr>
            <p:cNvPr id="39" name="Text Box 7"/>
            <p:cNvSpPr txBox="1">
              <a:spLocks noChangeArrowheads="1"/>
            </p:cNvSpPr>
            <p:nvPr/>
          </p:nvSpPr>
          <p:spPr bwMode="auto">
            <a:xfrm>
              <a:off x="4632325" y="1724025"/>
              <a:ext cx="2971800" cy="5191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800" dirty="0">
                  <a:latin typeface="VNI-Times" pitchFamily="2" charset="0"/>
                </a:rPr>
                <a:t>(C</a:t>
              </a:r>
              <a:r>
                <a:rPr lang="en-US" altLang="en-US" sz="2800" baseline="-25000" dirty="0">
                  <a:latin typeface="VNI-Times" pitchFamily="2" charset="0"/>
                </a:rPr>
                <a:t>12</a:t>
              </a:r>
              <a:r>
                <a:rPr lang="en-US" altLang="en-US" sz="2800" dirty="0">
                  <a:latin typeface="VNI-Times" pitchFamily="2" charset="0"/>
                </a:rPr>
                <a:t>H</a:t>
              </a:r>
              <a:r>
                <a:rPr lang="en-US" altLang="en-US" sz="2800" baseline="-25000" dirty="0">
                  <a:latin typeface="VNI-Times" pitchFamily="2" charset="0"/>
                </a:rPr>
                <a:t>21</a:t>
              </a:r>
              <a:r>
                <a:rPr lang="en-US" altLang="en-US" sz="2800" dirty="0">
                  <a:latin typeface="VNI-Times" pitchFamily="2" charset="0"/>
                </a:rPr>
                <a:t>O</a:t>
              </a:r>
              <a:r>
                <a:rPr lang="en-US" altLang="en-US" sz="2800" baseline="-25000" dirty="0">
                  <a:latin typeface="VNI-Times" pitchFamily="2" charset="0"/>
                </a:rPr>
                <a:t>11</a:t>
              </a:r>
              <a:r>
                <a:rPr lang="en-US" altLang="en-US" sz="2800" dirty="0">
                  <a:latin typeface="VNI-Times" pitchFamily="2" charset="0"/>
                </a:rPr>
                <a:t>)</a:t>
              </a:r>
              <a:r>
                <a:rPr lang="en-US" altLang="en-US" sz="2800" baseline="-25000" dirty="0">
                  <a:latin typeface="VNI-Times" pitchFamily="2" charset="0"/>
                </a:rPr>
                <a:t>2</a:t>
              </a:r>
              <a:r>
                <a:rPr lang="en-US" altLang="en-US" sz="2800" dirty="0">
                  <a:latin typeface="VNI-Times" pitchFamily="2" charset="0"/>
                </a:rPr>
                <a:t>Cu</a:t>
              </a:r>
            </a:p>
          </p:txBody>
        </p:sp>
        <p:sp>
          <p:nvSpPr>
            <p:cNvPr id="40" name="Text Box 9"/>
            <p:cNvSpPr txBox="1">
              <a:spLocks noChangeArrowheads="1"/>
            </p:cNvSpPr>
            <p:nvPr/>
          </p:nvSpPr>
          <p:spPr bwMode="auto">
            <a:xfrm>
              <a:off x="7788275" y="1749425"/>
              <a:ext cx="838200" cy="5191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800" dirty="0">
                  <a:latin typeface="VNI-Times" pitchFamily="2" charset="0"/>
                </a:rPr>
                <a:t>H</a:t>
              </a:r>
              <a:r>
                <a:rPr lang="en-US" altLang="en-US" sz="2800" baseline="-25000" dirty="0">
                  <a:latin typeface="VNI-Times" pitchFamily="2" charset="0"/>
                </a:rPr>
                <a:t>2</a:t>
              </a:r>
              <a:r>
                <a:rPr lang="en-US" altLang="en-US" sz="2800" dirty="0">
                  <a:latin typeface="VNI-Times" pitchFamily="2" charset="0"/>
                </a:rPr>
                <a:t>O</a:t>
              </a:r>
            </a:p>
          </p:txBody>
        </p:sp>
        <p:sp>
          <p:nvSpPr>
            <p:cNvPr id="42" name="Line 22"/>
            <p:cNvSpPr>
              <a:spLocks noChangeShapeType="1"/>
            </p:cNvSpPr>
            <p:nvPr/>
          </p:nvSpPr>
          <p:spPr bwMode="auto">
            <a:xfrm>
              <a:off x="4079875" y="2025650"/>
              <a:ext cx="53340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3" name="Text Box 23"/>
            <p:cNvSpPr txBox="1">
              <a:spLocks noChangeArrowheads="1"/>
            </p:cNvSpPr>
            <p:nvPr/>
          </p:nvSpPr>
          <p:spPr bwMode="auto">
            <a:xfrm>
              <a:off x="7162800" y="1752600"/>
              <a:ext cx="533400" cy="5191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800">
                  <a:latin typeface="VNI-Times" pitchFamily="2" charset="0"/>
                </a:rPr>
                <a:t>+</a:t>
              </a:r>
            </a:p>
          </p:txBody>
        </p:sp>
        <p:sp>
          <p:nvSpPr>
            <p:cNvPr id="44" name="Text Box 24"/>
            <p:cNvSpPr txBox="1">
              <a:spLocks noChangeArrowheads="1"/>
            </p:cNvSpPr>
            <p:nvPr/>
          </p:nvSpPr>
          <p:spPr bwMode="auto">
            <a:xfrm>
              <a:off x="7543800" y="1752600"/>
              <a:ext cx="381000" cy="5191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800">
                  <a:latin typeface="VNI-Times" pitchFamily="2" charset="0"/>
                </a:rPr>
                <a:t>2</a:t>
              </a:r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5017364" y="5630525"/>
            <a:ext cx="26466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Đồng-saccarat</a:t>
            </a:r>
            <a:endParaRPr lang="en-US" sz="2800" b="1" dirty="0">
              <a:solidFill>
                <a:srgbClr val="1909E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6621706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1.2. Tính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học</a:t>
            </a: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:a16="http://schemas.microsoft.com/office/drawing/2014/main" xmlns="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" name="Slide Number Placeholder 26">
            <a:extLst>
              <a:ext uri="{FF2B5EF4-FFF2-40B4-BE49-F238E27FC236}">
                <a16:creationId xmlns:a16="http://schemas.microsoft.com/office/drawing/2014/main" xmlns="" id="{15E61FEC-8A8B-43CE-935C-C0232265C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pPr/>
              <a:t>22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/36</a:t>
            </a:r>
            <a:endParaRPr lang="en-US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xmlns="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 Box 15">
            <a:extLst>
              <a:ext uri="{FF2B5EF4-FFF2-40B4-BE49-F238E27FC236}">
                <a16:creationId xmlns:a16="http://schemas.microsoft.com/office/drawing/2014/main" xmlns="" id="{9F73CCFD-59A4-4F67-A8D7-F2B83C61A2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160" y="1365015"/>
            <a:ext cx="700759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poliancol</a:t>
            </a:r>
            <a:endParaRPr lang="en-U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9743" y="2113807"/>
            <a:ext cx="838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0"/>
              </a:spcAft>
            </a:pPr>
            <a:r>
              <a:rPr lang="es-E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Xenlulozơ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tác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dụng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với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axit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nitric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đậm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đặc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cho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xenlulozơ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trinitrat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304800" y="3316288"/>
            <a:ext cx="8191500" cy="2171044"/>
            <a:chOff x="568325" y="2541588"/>
            <a:chExt cx="8191500" cy="2171044"/>
          </a:xfrm>
        </p:grpSpPr>
        <p:sp>
          <p:nvSpPr>
            <p:cNvPr id="17" name="Text Box 15"/>
            <p:cNvSpPr txBox="1">
              <a:spLocks noChangeArrowheads="1"/>
            </p:cNvSpPr>
            <p:nvPr/>
          </p:nvSpPr>
          <p:spPr bwMode="auto">
            <a:xfrm>
              <a:off x="3738563" y="4193520"/>
              <a:ext cx="3657600" cy="5191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800" b="1" dirty="0" err="1">
                  <a:solidFill>
                    <a:srgbClr val="C00000"/>
                  </a:solidFill>
                  <a:latin typeface="VNI-Times" pitchFamily="2" charset="0"/>
                </a:rPr>
                <a:t>Xenlulozô</a:t>
              </a:r>
              <a:r>
                <a:rPr lang="en-US" altLang="en-US" sz="2800" b="1" dirty="0">
                  <a:solidFill>
                    <a:srgbClr val="C00000"/>
                  </a:solidFill>
                  <a:latin typeface="VNI-Times" pitchFamily="2" charset="0"/>
                </a:rPr>
                <a:t> </a:t>
              </a:r>
              <a:r>
                <a:rPr lang="en-US" altLang="en-US" sz="2800" b="1" dirty="0" err="1">
                  <a:solidFill>
                    <a:srgbClr val="C00000"/>
                  </a:solidFill>
                  <a:latin typeface="VNI-Times" pitchFamily="2" charset="0"/>
                </a:rPr>
                <a:t>trinitrat</a:t>
              </a:r>
              <a:endParaRPr lang="en-US" altLang="en-US" sz="2800" b="1" dirty="0">
                <a:solidFill>
                  <a:srgbClr val="C00000"/>
                </a:solidFill>
                <a:latin typeface="VNI-Times" pitchFamily="2" charset="0"/>
              </a:endParaRPr>
            </a:p>
          </p:txBody>
        </p:sp>
        <p:grpSp>
          <p:nvGrpSpPr>
            <p:cNvPr id="18" name="Group 17"/>
            <p:cNvGrpSpPr>
              <a:grpSpLocks/>
            </p:cNvGrpSpPr>
            <p:nvPr/>
          </p:nvGrpSpPr>
          <p:grpSpPr bwMode="auto">
            <a:xfrm>
              <a:off x="568325" y="2541588"/>
              <a:ext cx="6654800" cy="903287"/>
              <a:chOff x="568325" y="2541151"/>
              <a:chExt cx="6654800" cy="903287"/>
            </a:xfrm>
          </p:grpSpPr>
          <p:sp>
            <p:nvSpPr>
              <p:cNvPr id="24" name="Text Box 18"/>
              <p:cNvSpPr txBox="1">
                <a:spLocks noChangeArrowheads="1"/>
              </p:cNvSpPr>
              <p:nvPr/>
            </p:nvSpPr>
            <p:spPr bwMode="auto">
              <a:xfrm>
                <a:off x="3095625" y="2754729"/>
                <a:ext cx="457200" cy="5191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en-US" sz="2800" b="1">
                    <a:latin typeface="VNI-Times" pitchFamily="2" charset="0"/>
                  </a:rPr>
                  <a:t>+</a:t>
                </a:r>
              </a:p>
            </p:txBody>
          </p:sp>
          <p:grpSp>
            <p:nvGrpSpPr>
              <p:cNvPr id="25" name="Group 2"/>
              <p:cNvGrpSpPr>
                <a:grpSpLocks/>
              </p:cNvGrpSpPr>
              <p:nvPr/>
            </p:nvGrpSpPr>
            <p:grpSpPr bwMode="auto">
              <a:xfrm>
                <a:off x="568325" y="2541151"/>
                <a:ext cx="6654800" cy="903287"/>
                <a:chOff x="304800" y="2619375"/>
                <a:chExt cx="6654800" cy="719138"/>
              </a:xfrm>
            </p:grpSpPr>
            <p:sp>
              <p:nvSpPr>
                <p:cNvPr id="28" name="Text Box 14"/>
                <p:cNvSpPr txBox="1">
                  <a:spLocks noChangeArrowheads="1"/>
                </p:cNvSpPr>
                <p:nvPr/>
              </p:nvSpPr>
              <p:spPr bwMode="auto">
                <a:xfrm>
                  <a:off x="4749800" y="2619375"/>
                  <a:ext cx="2209800" cy="4270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en-US" altLang="en-US" sz="2200" b="1">
                      <a:latin typeface="VNI-Times" pitchFamily="2" charset="0"/>
                    </a:rPr>
                    <a:t>H</a:t>
                  </a:r>
                  <a:r>
                    <a:rPr lang="en-US" altLang="en-US" sz="2200" b="1" baseline="-25000">
                      <a:latin typeface="VNI-Times" pitchFamily="2" charset="0"/>
                    </a:rPr>
                    <a:t>2</a:t>
                  </a:r>
                  <a:r>
                    <a:rPr lang="en-US" altLang="en-US" sz="2200" b="1">
                      <a:latin typeface="VNI-Times" pitchFamily="2" charset="0"/>
                    </a:rPr>
                    <a:t>SO</a:t>
                  </a:r>
                  <a:r>
                    <a:rPr lang="en-US" altLang="en-US" sz="2200" b="1" baseline="-25000">
                      <a:latin typeface="VNI-Times" pitchFamily="2" charset="0"/>
                    </a:rPr>
                    <a:t>4</a:t>
                  </a:r>
                  <a:r>
                    <a:rPr lang="en-US" altLang="en-US" sz="2200" b="1">
                      <a:latin typeface="VNI-Times" pitchFamily="2" charset="0"/>
                    </a:rPr>
                    <a:t>(ñaëc), t</a:t>
                  </a:r>
                  <a:r>
                    <a:rPr lang="en-US" altLang="en-US" sz="2200" b="1" baseline="30000">
                      <a:latin typeface="VNI-Times" pitchFamily="2" charset="0"/>
                    </a:rPr>
                    <a:t>0</a:t>
                  </a:r>
                  <a:endParaRPr lang="en-US" altLang="en-US" sz="2200" b="1">
                    <a:latin typeface="VNI-Times" pitchFamily="2" charset="0"/>
                  </a:endParaRPr>
                </a:p>
              </p:txBody>
            </p:sp>
            <p:sp>
              <p:nvSpPr>
                <p:cNvPr id="29" name="Line 19"/>
                <p:cNvSpPr>
                  <a:spLocks noChangeShapeType="1"/>
                </p:cNvSpPr>
                <p:nvPr/>
              </p:nvSpPr>
              <p:spPr bwMode="auto">
                <a:xfrm>
                  <a:off x="4797425" y="3048000"/>
                  <a:ext cx="1828800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 type="arrow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31" name="Group 1"/>
                <p:cNvGrpSpPr>
                  <a:grpSpLocks/>
                </p:cNvGrpSpPr>
                <p:nvPr/>
              </p:nvGrpSpPr>
              <p:grpSpPr bwMode="auto">
                <a:xfrm>
                  <a:off x="304800" y="2819400"/>
                  <a:ext cx="4350462" cy="519113"/>
                  <a:chOff x="304800" y="2819400"/>
                  <a:chExt cx="4350462" cy="519113"/>
                </a:xfrm>
              </p:grpSpPr>
              <p:sp>
                <p:nvSpPr>
                  <p:cNvPr id="33" name="Rectangle 11"/>
                  <p:cNvSpPr>
                    <a:spLocks noChangeArrowheads="1"/>
                  </p:cNvSpPr>
                  <p:nvPr/>
                </p:nvSpPr>
                <p:spPr bwMode="auto">
                  <a:xfrm>
                    <a:off x="304800" y="2819400"/>
                    <a:ext cx="2754280" cy="41655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FontTx/>
                      <a:buNone/>
                    </a:pPr>
                    <a:r>
                      <a:rPr lang="en-US" altLang="en-US" sz="2800" b="1">
                        <a:latin typeface="VNI-Times" pitchFamily="2" charset="0"/>
                        <a:sym typeface="Symbol" panose="05050102010706020507" pitchFamily="18" charset="2"/>
                      </a:rPr>
                      <a:t>[C</a:t>
                    </a:r>
                    <a:r>
                      <a:rPr lang="en-US" altLang="en-US" sz="2800" b="1" baseline="-25000">
                        <a:latin typeface="VNI-Times" pitchFamily="2" charset="0"/>
                        <a:sym typeface="Symbol" panose="05050102010706020507" pitchFamily="18" charset="2"/>
                      </a:rPr>
                      <a:t>6</a:t>
                    </a:r>
                    <a:r>
                      <a:rPr lang="en-US" altLang="en-US" sz="2800" b="1">
                        <a:latin typeface="VNI-Times" pitchFamily="2" charset="0"/>
                        <a:sym typeface="Symbol" panose="05050102010706020507" pitchFamily="18" charset="2"/>
                      </a:rPr>
                      <a:t>H</a:t>
                    </a:r>
                    <a:r>
                      <a:rPr lang="en-US" altLang="en-US" sz="2800" b="1" baseline="-25000">
                        <a:latin typeface="VNI-Times" pitchFamily="2" charset="0"/>
                        <a:sym typeface="Symbol" panose="05050102010706020507" pitchFamily="18" charset="2"/>
                      </a:rPr>
                      <a:t>7</a:t>
                    </a:r>
                    <a:r>
                      <a:rPr lang="en-US" altLang="en-US" sz="2800" b="1">
                        <a:latin typeface="VNI-Times" pitchFamily="2" charset="0"/>
                        <a:sym typeface="Symbol" panose="05050102010706020507" pitchFamily="18" charset="2"/>
                      </a:rPr>
                      <a:t>O</a:t>
                    </a:r>
                    <a:r>
                      <a:rPr lang="en-US" altLang="en-US" sz="2800" b="1" baseline="-25000">
                        <a:latin typeface="VNI-Times" pitchFamily="2" charset="0"/>
                        <a:sym typeface="Symbol" panose="05050102010706020507" pitchFamily="18" charset="2"/>
                      </a:rPr>
                      <a:t>2</a:t>
                    </a:r>
                    <a:r>
                      <a:rPr lang="en-US" altLang="en-US" sz="2800" b="1">
                        <a:latin typeface="VNI-Times" pitchFamily="2" charset="0"/>
                        <a:sym typeface="Symbol" panose="05050102010706020507" pitchFamily="18" charset="2"/>
                      </a:rPr>
                      <a:t>(</a:t>
                    </a:r>
                    <a:r>
                      <a:rPr lang="en-US" altLang="en-US" sz="2800" b="1">
                        <a:solidFill>
                          <a:srgbClr val="0000FF"/>
                        </a:solidFill>
                        <a:latin typeface="VNI-Times" pitchFamily="2" charset="0"/>
                        <a:sym typeface="Symbol" panose="05050102010706020507" pitchFamily="18" charset="2"/>
                      </a:rPr>
                      <a:t>OH</a:t>
                    </a:r>
                    <a:r>
                      <a:rPr lang="en-US" altLang="en-US" sz="2800" b="1">
                        <a:latin typeface="VNI-Times" pitchFamily="2" charset="0"/>
                        <a:sym typeface="Symbol" panose="05050102010706020507" pitchFamily="18" charset="2"/>
                      </a:rPr>
                      <a:t>)</a:t>
                    </a:r>
                    <a:r>
                      <a:rPr lang="en-US" altLang="en-US" sz="2800" b="1" baseline="-25000">
                        <a:latin typeface="VNI-Times" pitchFamily="2" charset="0"/>
                        <a:sym typeface="Symbol" panose="05050102010706020507" pitchFamily="18" charset="2"/>
                      </a:rPr>
                      <a:t>3</a:t>
                    </a:r>
                    <a:r>
                      <a:rPr lang="en-US" altLang="en-US" sz="2800" b="1">
                        <a:latin typeface="VNI-Times" pitchFamily="2" charset="0"/>
                        <a:sym typeface="Symbol" panose="05050102010706020507" pitchFamily="18" charset="2"/>
                      </a:rPr>
                      <a:t>]</a:t>
                    </a:r>
                    <a:r>
                      <a:rPr lang="en-US" altLang="en-US" sz="2800" b="1" baseline="-25000">
                        <a:latin typeface="VNI-Times" pitchFamily="2" charset="0"/>
                        <a:sym typeface="Symbol" panose="05050102010706020507" pitchFamily="18" charset="2"/>
                      </a:rPr>
                      <a:t>n</a:t>
                    </a:r>
                    <a:r>
                      <a:rPr lang="en-US" altLang="en-US" sz="2800" b="1">
                        <a:latin typeface="VNI-Times" pitchFamily="2" charset="0"/>
                        <a:sym typeface="Symbol" panose="05050102010706020507" pitchFamily="18" charset="2"/>
                      </a:rPr>
                      <a:t> </a:t>
                    </a:r>
                  </a:p>
                </p:txBody>
              </p:sp>
              <p:sp>
                <p:nvSpPr>
                  <p:cNvPr id="34" name="Rectangle 12"/>
                  <p:cNvSpPr>
                    <a:spLocks noChangeArrowheads="1"/>
                  </p:cNvSpPr>
                  <p:nvPr/>
                </p:nvSpPr>
                <p:spPr bwMode="auto">
                  <a:xfrm>
                    <a:off x="3465513" y="2819400"/>
                    <a:ext cx="1189749" cy="41655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FontTx/>
                      <a:buNone/>
                    </a:pPr>
                    <a:r>
                      <a:rPr lang="en-US" altLang="en-US" sz="2800" b="1" dirty="0">
                        <a:solidFill>
                          <a:srgbClr val="1909E5"/>
                        </a:solidFill>
                        <a:latin typeface="VNI-Times" pitchFamily="2" charset="0"/>
                        <a:sym typeface="Symbol" panose="05050102010706020507" pitchFamily="18" charset="2"/>
                      </a:rPr>
                      <a:t>H</a:t>
                    </a:r>
                    <a:r>
                      <a:rPr lang="en-US" altLang="en-US" sz="2800" b="1" dirty="0">
                        <a:latin typeface="VNI-Times" pitchFamily="2" charset="0"/>
                        <a:sym typeface="Symbol" panose="05050102010706020507" pitchFamily="18" charset="2"/>
                      </a:rPr>
                      <a:t>NO</a:t>
                    </a:r>
                    <a:r>
                      <a:rPr lang="en-US" altLang="en-US" sz="2800" b="1" baseline="-25000" dirty="0">
                        <a:latin typeface="VNI-Times" pitchFamily="2" charset="0"/>
                        <a:sym typeface="Symbol" panose="05050102010706020507" pitchFamily="18" charset="2"/>
                      </a:rPr>
                      <a:t>3</a:t>
                    </a:r>
                    <a:r>
                      <a:rPr lang="en-US" altLang="en-US" sz="2800" b="1" dirty="0">
                        <a:latin typeface="VNI-Times" pitchFamily="2" charset="0"/>
                        <a:sym typeface="Symbol" panose="05050102010706020507" pitchFamily="18" charset="2"/>
                      </a:rPr>
                      <a:t> </a:t>
                    </a:r>
                  </a:p>
                </p:txBody>
              </p:sp>
              <p:sp>
                <p:nvSpPr>
                  <p:cNvPr id="35" name="Text Box 2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060700" y="2819400"/>
                    <a:ext cx="609600" cy="51911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>
                    <a:spAutoFit/>
                  </a:bodyPr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50000"/>
                      </a:spcBef>
                      <a:buFontTx/>
                      <a:buNone/>
                    </a:pPr>
                    <a:r>
                      <a:rPr lang="en-US" altLang="en-US" sz="2800" b="1">
                        <a:latin typeface="VNI-Times" pitchFamily="2" charset="0"/>
                      </a:rPr>
                      <a:t>3n</a:t>
                    </a:r>
                  </a:p>
                </p:txBody>
              </p:sp>
            </p:grpSp>
          </p:grpSp>
        </p:grpSp>
        <p:grpSp>
          <p:nvGrpSpPr>
            <p:cNvPr id="19" name="Group 18"/>
            <p:cNvGrpSpPr>
              <a:grpSpLocks/>
            </p:cNvGrpSpPr>
            <p:nvPr/>
          </p:nvGrpSpPr>
          <p:grpSpPr bwMode="auto">
            <a:xfrm>
              <a:off x="4105275" y="3670300"/>
              <a:ext cx="4654550" cy="715963"/>
              <a:chOff x="4070350" y="4342325"/>
              <a:chExt cx="4654550" cy="715450"/>
            </a:xfrm>
          </p:grpSpPr>
          <p:sp>
            <p:nvSpPr>
              <p:cNvPr id="20" name="Rectangle 13"/>
              <p:cNvSpPr>
                <a:spLocks noChangeArrowheads="1"/>
              </p:cNvSpPr>
              <p:nvPr/>
            </p:nvSpPr>
            <p:spPr bwMode="auto">
              <a:xfrm>
                <a:off x="4070350" y="4342325"/>
                <a:ext cx="3167855" cy="52284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en-US" sz="2800" b="1">
                    <a:latin typeface="VNI-Times" pitchFamily="2" charset="0"/>
                    <a:sym typeface="Symbol" panose="05050102010706020507" pitchFamily="18" charset="2"/>
                  </a:rPr>
                  <a:t>[C</a:t>
                </a:r>
                <a:r>
                  <a:rPr lang="en-US" altLang="en-US" sz="2800" b="1" baseline="-25000">
                    <a:latin typeface="VNI-Times" pitchFamily="2" charset="0"/>
                    <a:sym typeface="Symbol" panose="05050102010706020507" pitchFamily="18" charset="2"/>
                  </a:rPr>
                  <a:t>6</a:t>
                </a:r>
                <a:r>
                  <a:rPr lang="en-US" altLang="en-US" sz="2800" b="1">
                    <a:latin typeface="VNI-Times" pitchFamily="2" charset="0"/>
                    <a:sym typeface="Symbol" panose="05050102010706020507" pitchFamily="18" charset="2"/>
                  </a:rPr>
                  <a:t>H</a:t>
                </a:r>
                <a:r>
                  <a:rPr lang="en-US" altLang="en-US" sz="2800" b="1" baseline="-25000">
                    <a:latin typeface="VNI-Times" pitchFamily="2" charset="0"/>
                    <a:sym typeface="Symbol" panose="05050102010706020507" pitchFamily="18" charset="2"/>
                  </a:rPr>
                  <a:t>7</a:t>
                </a:r>
                <a:r>
                  <a:rPr lang="en-US" altLang="en-US" sz="2800" b="1">
                    <a:latin typeface="VNI-Times" pitchFamily="2" charset="0"/>
                    <a:sym typeface="Symbol" panose="05050102010706020507" pitchFamily="18" charset="2"/>
                  </a:rPr>
                  <a:t>O</a:t>
                </a:r>
                <a:r>
                  <a:rPr lang="en-US" altLang="en-US" sz="2800" b="1" baseline="-25000">
                    <a:latin typeface="VNI-Times" pitchFamily="2" charset="0"/>
                    <a:sym typeface="Symbol" panose="05050102010706020507" pitchFamily="18" charset="2"/>
                  </a:rPr>
                  <a:t>2 </a:t>
                </a:r>
                <a:r>
                  <a:rPr lang="en-US" altLang="en-US" sz="2800" b="1">
                    <a:latin typeface="VNI-Times" pitchFamily="2" charset="0"/>
                    <a:sym typeface="Symbol" panose="05050102010706020507" pitchFamily="18" charset="2"/>
                  </a:rPr>
                  <a:t>(</a:t>
                </a:r>
                <a:r>
                  <a:rPr lang="en-US" altLang="en-US" sz="2800" b="1">
                    <a:solidFill>
                      <a:srgbClr val="FF0000"/>
                    </a:solidFill>
                    <a:latin typeface="VNI-Times" pitchFamily="2" charset="0"/>
                    <a:sym typeface="Symbol" panose="05050102010706020507" pitchFamily="18" charset="2"/>
                  </a:rPr>
                  <a:t>ONO</a:t>
                </a:r>
                <a:r>
                  <a:rPr lang="en-US" altLang="en-US" sz="2800" b="1" baseline="-25000">
                    <a:solidFill>
                      <a:srgbClr val="FF0000"/>
                    </a:solidFill>
                    <a:latin typeface="VNI-Times" pitchFamily="2" charset="0"/>
                    <a:sym typeface="Symbol" panose="05050102010706020507" pitchFamily="18" charset="2"/>
                  </a:rPr>
                  <a:t>2</a:t>
                </a:r>
                <a:r>
                  <a:rPr lang="en-US" altLang="en-US" sz="2800" b="1">
                    <a:latin typeface="VNI-Times" pitchFamily="2" charset="0"/>
                    <a:sym typeface="Symbol" panose="05050102010706020507" pitchFamily="18" charset="2"/>
                  </a:rPr>
                  <a:t>)</a:t>
                </a:r>
                <a:r>
                  <a:rPr lang="en-US" altLang="en-US" sz="2800" b="1" baseline="-25000">
                    <a:latin typeface="VNI-Times" pitchFamily="2" charset="0"/>
                    <a:sym typeface="Symbol" panose="05050102010706020507" pitchFamily="18" charset="2"/>
                  </a:rPr>
                  <a:t>3</a:t>
                </a:r>
                <a:r>
                  <a:rPr lang="en-US" altLang="en-US" sz="2800" b="1">
                    <a:latin typeface="VNI-Times" pitchFamily="2" charset="0"/>
                    <a:sym typeface="Symbol" panose="05050102010706020507" pitchFamily="18" charset="2"/>
                  </a:rPr>
                  <a:t>]</a:t>
                </a:r>
                <a:r>
                  <a:rPr lang="en-US" altLang="en-US" sz="2800" b="1" baseline="-25000">
                    <a:latin typeface="VNI-Times" pitchFamily="2" charset="0"/>
                    <a:sym typeface="Symbol" panose="05050102010706020507" pitchFamily="18" charset="2"/>
                  </a:rPr>
                  <a:t>n</a:t>
                </a:r>
                <a:r>
                  <a:rPr lang="en-US" altLang="en-US" sz="2800" b="1">
                    <a:latin typeface="VNI-Times" pitchFamily="2" charset="0"/>
                    <a:sym typeface="Symbol" panose="05050102010706020507" pitchFamily="18" charset="2"/>
                  </a:rPr>
                  <a:t> </a:t>
                </a:r>
              </a:p>
            </p:txBody>
          </p:sp>
          <p:sp>
            <p:nvSpPr>
              <p:cNvPr id="21" name="Text Box 20"/>
              <p:cNvSpPr txBox="1">
                <a:spLocks noChangeArrowheads="1"/>
              </p:cNvSpPr>
              <p:nvPr/>
            </p:nvSpPr>
            <p:spPr bwMode="auto">
              <a:xfrm>
                <a:off x="6994525" y="4386169"/>
                <a:ext cx="457200" cy="65167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en-US" sz="2800" b="1">
                    <a:latin typeface="VNI-Times" pitchFamily="2" charset="0"/>
                  </a:rPr>
                  <a:t>+</a:t>
                </a:r>
              </a:p>
            </p:txBody>
          </p:sp>
          <p:sp>
            <p:nvSpPr>
              <p:cNvPr id="22" name="Text Box 21"/>
              <p:cNvSpPr txBox="1">
                <a:spLocks noChangeArrowheads="1"/>
              </p:cNvSpPr>
              <p:nvPr/>
            </p:nvSpPr>
            <p:spPr bwMode="auto">
              <a:xfrm>
                <a:off x="7734300" y="4406098"/>
                <a:ext cx="990600" cy="65167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en-US" sz="2800" b="1">
                    <a:latin typeface="VNI-Times" pitchFamily="2" charset="0"/>
                  </a:rPr>
                  <a:t>H</a:t>
                </a:r>
                <a:r>
                  <a:rPr lang="en-US" altLang="en-US" sz="2800" b="1" baseline="-25000">
                    <a:latin typeface="VNI-Times" pitchFamily="2" charset="0"/>
                  </a:rPr>
                  <a:t>2</a:t>
                </a:r>
                <a:r>
                  <a:rPr lang="en-US" altLang="en-US" sz="2800" b="1">
                    <a:latin typeface="VNI-Times" pitchFamily="2" charset="0"/>
                  </a:rPr>
                  <a:t>O</a:t>
                </a:r>
              </a:p>
            </p:txBody>
          </p:sp>
          <p:sp>
            <p:nvSpPr>
              <p:cNvPr id="23" name="Text Box 23"/>
              <p:cNvSpPr txBox="1">
                <a:spLocks noChangeArrowheads="1"/>
              </p:cNvSpPr>
              <p:nvPr/>
            </p:nvSpPr>
            <p:spPr bwMode="auto">
              <a:xfrm>
                <a:off x="7312025" y="4406098"/>
                <a:ext cx="609600" cy="65167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en-US" sz="2800" b="1">
                    <a:latin typeface="VNI-Times" pitchFamily="2" charset="0"/>
                  </a:rPr>
                  <a:t>3n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87661908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1.2. Tính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học</a:t>
            </a: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:a16="http://schemas.microsoft.com/office/drawing/2014/main" xmlns="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" name="Slide Number Placeholder 26">
            <a:extLst>
              <a:ext uri="{FF2B5EF4-FFF2-40B4-BE49-F238E27FC236}">
                <a16:creationId xmlns:a16="http://schemas.microsoft.com/office/drawing/2014/main" xmlns="" id="{15E61FEC-8A8B-43CE-935C-C0232265C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pPr/>
              <a:t>23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/36</a:t>
            </a:r>
            <a:endParaRPr lang="en-US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xmlns="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 Box 15">
            <a:extLst>
              <a:ext uri="{FF2B5EF4-FFF2-40B4-BE49-F238E27FC236}">
                <a16:creationId xmlns:a16="http://schemas.microsoft.com/office/drawing/2014/main" xmlns="" id="{9F73CCFD-59A4-4F67-A8D7-F2B83C61A2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160" y="1365015"/>
            <a:ext cx="700759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thủy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endParaRPr lang="en-U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9743" y="1941493"/>
            <a:ext cx="838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0"/>
              </a:spcAft>
            </a:pPr>
            <a:r>
              <a:rPr lang="vi-VN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Saccarozơ, xenlulozơ, tinh bột cho phản ứng thủy phân nhờ xúc tác axit hay enzim thích hợp.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52" name="Group 51"/>
          <p:cNvGrpSpPr>
            <a:grpSpLocks/>
          </p:cNvGrpSpPr>
          <p:nvPr/>
        </p:nvGrpSpPr>
        <p:grpSpPr bwMode="auto">
          <a:xfrm>
            <a:off x="919434" y="4639151"/>
            <a:ext cx="6353175" cy="979488"/>
            <a:chOff x="1295400" y="1371600"/>
            <a:chExt cx="6353175" cy="979488"/>
          </a:xfrm>
        </p:grpSpPr>
        <p:sp>
          <p:nvSpPr>
            <p:cNvPr id="53" name="Line 7"/>
            <p:cNvSpPr>
              <a:spLocks noChangeShapeType="1"/>
            </p:cNvSpPr>
            <p:nvPr/>
          </p:nvSpPr>
          <p:spPr bwMode="auto">
            <a:xfrm>
              <a:off x="4572000" y="1828800"/>
              <a:ext cx="121920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54" name="Group 3"/>
            <p:cNvGrpSpPr>
              <a:grpSpLocks/>
            </p:cNvGrpSpPr>
            <p:nvPr/>
          </p:nvGrpSpPr>
          <p:grpSpPr bwMode="auto">
            <a:xfrm>
              <a:off x="1295400" y="1371600"/>
              <a:ext cx="6353175" cy="979488"/>
              <a:chOff x="1295400" y="1371600"/>
              <a:chExt cx="6353175" cy="979488"/>
            </a:xfrm>
          </p:grpSpPr>
          <p:grpSp>
            <p:nvGrpSpPr>
              <p:cNvPr id="58" name="Group 1"/>
              <p:cNvGrpSpPr>
                <a:grpSpLocks/>
              </p:cNvGrpSpPr>
              <p:nvPr/>
            </p:nvGrpSpPr>
            <p:grpSpPr bwMode="auto">
              <a:xfrm>
                <a:off x="1295400" y="1524000"/>
                <a:ext cx="3324225" cy="550863"/>
                <a:chOff x="1295400" y="1524000"/>
                <a:chExt cx="3324225" cy="550863"/>
              </a:xfrm>
            </p:grpSpPr>
            <p:sp>
              <p:nvSpPr>
                <p:cNvPr id="65" name="Text Box 4"/>
                <p:cNvSpPr txBox="1">
                  <a:spLocks noChangeArrowheads="1"/>
                </p:cNvSpPr>
                <p:nvPr/>
              </p:nvSpPr>
              <p:spPr bwMode="auto">
                <a:xfrm>
                  <a:off x="1295400" y="1524000"/>
                  <a:ext cx="1981200" cy="5191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en-US" altLang="en-US" sz="2800" b="1">
                      <a:latin typeface="VNI-Times" pitchFamily="2" charset="0"/>
                    </a:rPr>
                    <a:t>(C</a:t>
                  </a:r>
                  <a:r>
                    <a:rPr lang="en-US" altLang="en-US" sz="2800" b="1" baseline="-25000">
                      <a:latin typeface="VNI-Times" pitchFamily="2" charset="0"/>
                    </a:rPr>
                    <a:t>6</a:t>
                  </a:r>
                  <a:r>
                    <a:rPr lang="en-US" altLang="en-US" sz="2800" b="1">
                      <a:latin typeface="VNI-Times" pitchFamily="2" charset="0"/>
                    </a:rPr>
                    <a:t>H</a:t>
                  </a:r>
                  <a:r>
                    <a:rPr lang="en-US" altLang="en-US" sz="2800" b="1" baseline="-25000">
                      <a:latin typeface="VNI-Times" pitchFamily="2" charset="0"/>
                    </a:rPr>
                    <a:t>10</a:t>
                  </a:r>
                  <a:r>
                    <a:rPr lang="en-US" altLang="en-US" sz="2800" b="1">
                      <a:latin typeface="VNI-Times" pitchFamily="2" charset="0"/>
                    </a:rPr>
                    <a:t>O</a:t>
                  </a:r>
                  <a:r>
                    <a:rPr lang="en-US" altLang="en-US" sz="2800" b="1" baseline="-25000">
                      <a:latin typeface="VNI-Times" pitchFamily="2" charset="0"/>
                    </a:rPr>
                    <a:t>5</a:t>
                  </a:r>
                  <a:r>
                    <a:rPr lang="en-US" altLang="en-US" sz="2800" b="1">
                      <a:latin typeface="VNI-Times" pitchFamily="2" charset="0"/>
                    </a:rPr>
                    <a:t>)</a:t>
                  </a:r>
                  <a:r>
                    <a:rPr lang="en-US" altLang="en-US" sz="2800" b="1" baseline="-25000">
                      <a:latin typeface="VNI-Times" pitchFamily="2" charset="0"/>
                    </a:rPr>
                    <a:t>n</a:t>
                  </a:r>
                  <a:endParaRPr lang="en-US" altLang="en-US" sz="2800" b="1">
                    <a:latin typeface="VNI-Times" pitchFamily="2" charset="0"/>
                  </a:endParaRPr>
                </a:p>
              </p:txBody>
            </p:sp>
            <p:sp>
              <p:nvSpPr>
                <p:cNvPr id="66" name="Text Box 5"/>
                <p:cNvSpPr txBox="1">
                  <a:spLocks noChangeArrowheads="1"/>
                </p:cNvSpPr>
                <p:nvPr/>
              </p:nvSpPr>
              <p:spPr bwMode="auto">
                <a:xfrm>
                  <a:off x="3089275" y="1543050"/>
                  <a:ext cx="457200" cy="5191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en-US" altLang="en-US" sz="2800" b="1">
                      <a:latin typeface="VNI-Times" pitchFamily="2" charset="0"/>
                    </a:rPr>
                    <a:t>+</a:t>
                  </a:r>
                </a:p>
              </p:txBody>
            </p:sp>
            <p:sp>
              <p:nvSpPr>
                <p:cNvPr id="67" name="Text Box 6"/>
                <p:cNvSpPr txBox="1">
                  <a:spLocks noChangeArrowheads="1"/>
                </p:cNvSpPr>
                <p:nvPr/>
              </p:nvSpPr>
              <p:spPr bwMode="auto">
                <a:xfrm>
                  <a:off x="3629025" y="1555750"/>
                  <a:ext cx="990600" cy="5191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en-US" altLang="en-US" sz="2800" b="1">
                      <a:latin typeface="VNI-Times" pitchFamily="2" charset="0"/>
                    </a:rPr>
                    <a:t>H</a:t>
                  </a:r>
                  <a:r>
                    <a:rPr lang="en-US" altLang="en-US" sz="2800" b="1" baseline="-25000">
                      <a:latin typeface="VNI-Times" pitchFamily="2" charset="0"/>
                    </a:rPr>
                    <a:t>2</a:t>
                  </a:r>
                  <a:r>
                    <a:rPr lang="en-US" altLang="en-US" sz="2800" b="1">
                      <a:latin typeface="VNI-Times" pitchFamily="2" charset="0"/>
                    </a:rPr>
                    <a:t>O</a:t>
                  </a:r>
                </a:p>
              </p:txBody>
            </p:sp>
            <p:sp>
              <p:nvSpPr>
                <p:cNvPr id="68" name="Text Box 13"/>
                <p:cNvSpPr txBox="1">
                  <a:spLocks noChangeArrowheads="1"/>
                </p:cNvSpPr>
                <p:nvPr/>
              </p:nvSpPr>
              <p:spPr bwMode="auto">
                <a:xfrm>
                  <a:off x="3352800" y="1524000"/>
                  <a:ext cx="457200" cy="5191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en-US" altLang="en-US" sz="2800" b="1">
                      <a:latin typeface="VNI-Times" pitchFamily="2" charset="0"/>
                    </a:rPr>
                    <a:t>n</a:t>
                  </a:r>
                </a:p>
              </p:txBody>
            </p:sp>
          </p:grpSp>
          <p:grpSp>
            <p:nvGrpSpPr>
              <p:cNvPr id="59" name="Group 2"/>
              <p:cNvGrpSpPr>
                <a:grpSpLocks/>
              </p:cNvGrpSpPr>
              <p:nvPr/>
            </p:nvGrpSpPr>
            <p:grpSpPr bwMode="auto">
              <a:xfrm>
                <a:off x="4495800" y="1371600"/>
                <a:ext cx="3152775" cy="979488"/>
                <a:chOff x="4495800" y="1371600"/>
                <a:chExt cx="3152775" cy="979488"/>
              </a:xfrm>
            </p:grpSpPr>
            <p:sp>
              <p:nvSpPr>
                <p:cNvPr id="60" name="Text Box 9"/>
                <p:cNvSpPr txBox="1">
                  <a:spLocks noChangeArrowheads="1"/>
                </p:cNvSpPr>
                <p:nvPr/>
              </p:nvSpPr>
              <p:spPr bwMode="auto">
                <a:xfrm>
                  <a:off x="6096000" y="1536700"/>
                  <a:ext cx="1552575" cy="5191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en-US" altLang="en-US" sz="2800" b="1">
                      <a:latin typeface="VNI-Times" pitchFamily="2" charset="0"/>
                    </a:rPr>
                    <a:t>C</a:t>
                  </a:r>
                  <a:r>
                    <a:rPr lang="en-US" altLang="en-US" sz="2800" b="1" baseline="-25000">
                      <a:latin typeface="VNI-Times" pitchFamily="2" charset="0"/>
                    </a:rPr>
                    <a:t>6</a:t>
                  </a:r>
                  <a:r>
                    <a:rPr lang="en-US" altLang="en-US" sz="2800" b="1">
                      <a:latin typeface="VNI-Times" pitchFamily="2" charset="0"/>
                    </a:rPr>
                    <a:t>H</a:t>
                  </a:r>
                  <a:r>
                    <a:rPr lang="en-US" altLang="en-US" sz="2800" b="1" baseline="-25000">
                      <a:latin typeface="VNI-Times" pitchFamily="2" charset="0"/>
                    </a:rPr>
                    <a:t>12</a:t>
                  </a:r>
                  <a:r>
                    <a:rPr lang="en-US" altLang="en-US" sz="2800" b="1">
                      <a:latin typeface="VNI-Times" pitchFamily="2" charset="0"/>
                    </a:rPr>
                    <a:t>O</a:t>
                  </a:r>
                  <a:r>
                    <a:rPr lang="en-US" altLang="en-US" sz="2800" b="1" baseline="-25000">
                      <a:latin typeface="VNI-Times" pitchFamily="2" charset="0"/>
                    </a:rPr>
                    <a:t>6</a:t>
                  </a:r>
                  <a:endParaRPr lang="en-US" altLang="en-US" sz="2800" b="1">
                    <a:latin typeface="VNI-Times" pitchFamily="2" charset="0"/>
                  </a:endParaRPr>
                </a:p>
              </p:txBody>
            </p:sp>
            <p:sp>
              <p:nvSpPr>
                <p:cNvPr id="61" name="Text Box 10"/>
                <p:cNvSpPr txBox="1">
                  <a:spLocks noChangeArrowheads="1"/>
                </p:cNvSpPr>
                <p:nvPr/>
              </p:nvSpPr>
              <p:spPr bwMode="auto">
                <a:xfrm>
                  <a:off x="4673600" y="1371600"/>
                  <a:ext cx="1066800" cy="4572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en-US" altLang="en-US" sz="2400" b="1">
                      <a:latin typeface="VNI-Times" pitchFamily="2" charset="0"/>
                    </a:rPr>
                    <a:t>H</a:t>
                  </a:r>
                  <a:r>
                    <a:rPr lang="en-US" altLang="en-US" sz="2400" b="1" baseline="30000">
                      <a:latin typeface="VNI-Times" pitchFamily="2" charset="0"/>
                    </a:rPr>
                    <a:t>+</a:t>
                  </a:r>
                  <a:r>
                    <a:rPr lang="en-US" altLang="en-US" sz="2400" b="1">
                      <a:latin typeface="VNI-Times" pitchFamily="2" charset="0"/>
                    </a:rPr>
                    <a:t>, t</a:t>
                  </a:r>
                  <a:r>
                    <a:rPr lang="en-US" altLang="en-US" sz="2400" b="1" baseline="30000">
                      <a:latin typeface="VNI-Times" pitchFamily="2" charset="0"/>
                    </a:rPr>
                    <a:t>0</a:t>
                  </a:r>
                  <a:endParaRPr lang="en-US" altLang="en-US" sz="2400" b="1">
                    <a:latin typeface="VNI-Times" pitchFamily="2" charset="0"/>
                  </a:endParaRPr>
                </a:p>
              </p:txBody>
            </p:sp>
            <p:sp>
              <p:nvSpPr>
                <p:cNvPr id="62" name="Text Box 14"/>
                <p:cNvSpPr txBox="1">
                  <a:spLocks noChangeArrowheads="1"/>
                </p:cNvSpPr>
                <p:nvPr/>
              </p:nvSpPr>
              <p:spPr bwMode="auto">
                <a:xfrm>
                  <a:off x="5857875" y="1524000"/>
                  <a:ext cx="457200" cy="5191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en-US" altLang="en-US" sz="2800" b="1">
                      <a:latin typeface="VNI-Times" pitchFamily="2" charset="0"/>
                    </a:rPr>
                    <a:t>n</a:t>
                  </a:r>
                </a:p>
              </p:txBody>
            </p:sp>
            <p:sp>
              <p:nvSpPr>
                <p:cNvPr id="63" name="Text Box 15"/>
                <p:cNvSpPr txBox="1">
                  <a:spLocks noChangeArrowheads="1"/>
                </p:cNvSpPr>
                <p:nvPr/>
              </p:nvSpPr>
              <p:spPr bwMode="auto">
                <a:xfrm>
                  <a:off x="4495800" y="1766888"/>
                  <a:ext cx="1244600" cy="40011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en-US" altLang="en-US" sz="2000" b="1" dirty="0">
                      <a:latin typeface="VNI-Times" pitchFamily="2" charset="0"/>
                    </a:rPr>
                    <a:t>(</a:t>
                  </a:r>
                  <a:r>
                    <a:rPr lang="en-US" altLang="en-US" sz="2000" b="1" dirty="0" err="1">
                      <a:latin typeface="VNI-Times" pitchFamily="2" charset="0"/>
                    </a:rPr>
                    <a:t>Enzim</a:t>
                  </a:r>
                  <a:r>
                    <a:rPr lang="en-US" altLang="en-US" sz="2000" b="1" dirty="0">
                      <a:latin typeface="VNI-Times" pitchFamily="2" charset="0"/>
                    </a:rPr>
                    <a:t>)</a:t>
                  </a:r>
                </a:p>
              </p:txBody>
            </p:sp>
            <p:sp>
              <p:nvSpPr>
                <p:cNvPr id="64" name="Text Box 26"/>
                <p:cNvSpPr txBox="1">
                  <a:spLocks noChangeArrowheads="1"/>
                </p:cNvSpPr>
                <p:nvPr/>
              </p:nvSpPr>
              <p:spPr bwMode="auto">
                <a:xfrm>
                  <a:off x="6248400" y="1949450"/>
                  <a:ext cx="1219200" cy="4016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en-US" altLang="en-US" sz="2000" b="1">
                      <a:latin typeface="VNI-Times" pitchFamily="2" charset="0"/>
                    </a:rPr>
                    <a:t>glucozô</a:t>
                  </a:r>
                </a:p>
              </p:txBody>
            </p:sp>
          </p:grpSp>
        </p:grpSp>
      </p:grpSp>
      <p:grpSp>
        <p:nvGrpSpPr>
          <p:cNvPr id="6" name="Group 5"/>
          <p:cNvGrpSpPr/>
          <p:nvPr/>
        </p:nvGrpSpPr>
        <p:grpSpPr>
          <a:xfrm>
            <a:off x="228600" y="3059668"/>
            <a:ext cx="7924800" cy="1125538"/>
            <a:chOff x="228600" y="3059668"/>
            <a:chExt cx="7924800" cy="1125538"/>
          </a:xfrm>
        </p:grpSpPr>
        <p:grpSp>
          <p:nvGrpSpPr>
            <p:cNvPr id="36" name="Group 35"/>
            <p:cNvGrpSpPr/>
            <p:nvPr/>
          </p:nvGrpSpPr>
          <p:grpSpPr>
            <a:xfrm>
              <a:off x="228600" y="3059668"/>
              <a:ext cx="7924800" cy="1125538"/>
              <a:chOff x="685800" y="3051175"/>
              <a:chExt cx="7924800" cy="1125538"/>
            </a:xfrm>
          </p:grpSpPr>
          <p:grpSp>
            <p:nvGrpSpPr>
              <p:cNvPr id="37" name="Group 36"/>
              <p:cNvGrpSpPr>
                <a:grpSpLocks/>
              </p:cNvGrpSpPr>
              <p:nvPr/>
            </p:nvGrpSpPr>
            <p:grpSpPr bwMode="auto">
              <a:xfrm>
                <a:off x="685800" y="3051175"/>
                <a:ext cx="4343400" cy="789048"/>
                <a:chOff x="685800" y="3051175"/>
                <a:chExt cx="4343400" cy="789048"/>
              </a:xfrm>
            </p:grpSpPr>
            <p:grpSp>
              <p:nvGrpSpPr>
                <p:cNvPr id="44" name="Group 2"/>
                <p:cNvGrpSpPr>
                  <a:grpSpLocks/>
                </p:cNvGrpSpPr>
                <p:nvPr/>
              </p:nvGrpSpPr>
              <p:grpSpPr bwMode="auto">
                <a:xfrm>
                  <a:off x="685800" y="3051175"/>
                  <a:ext cx="4333875" cy="789048"/>
                  <a:chOff x="685800" y="3051175"/>
                  <a:chExt cx="4333875" cy="789048"/>
                </a:xfrm>
              </p:grpSpPr>
              <p:sp>
                <p:nvSpPr>
                  <p:cNvPr id="46" name="Text Box 1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685800" y="3200400"/>
                    <a:ext cx="2133600" cy="51911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>
                    <a:spAutoFit/>
                  </a:bodyPr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50000"/>
                      </a:spcBef>
                      <a:buFontTx/>
                      <a:buNone/>
                    </a:pPr>
                    <a:r>
                      <a:rPr lang="en-US" altLang="en-US" sz="2800" b="1">
                        <a:latin typeface="VNI-Times" pitchFamily="2" charset="0"/>
                      </a:rPr>
                      <a:t>C</a:t>
                    </a:r>
                    <a:r>
                      <a:rPr lang="en-US" altLang="en-US" sz="2800" b="1" baseline="-25000">
                        <a:latin typeface="VNI-Times" pitchFamily="2" charset="0"/>
                      </a:rPr>
                      <a:t>12</a:t>
                    </a:r>
                    <a:r>
                      <a:rPr lang="en-US" altLang="en-US" sz="2800" b="1">
                        <a:latin typeface="VNI-Times" pitchFamily="2" charset="0"/>
                      </a:rPr>
                      <a:t>H</a:t>
                    </a:r>
                    <a:r>
                      <a:rPr lang="en-US" altLang="en-US" sz="2800" b="1" baseline="-25000">
                        <a:latin typeface="VNI-Times" pitchFamily="2" charset="0"/>
                      </a:rPr>
                      <a:t>22</a:t>
                    </a:r>
                    <a:r>
                      <a:rPr lang="en-US" altLang="en-US" sz="2800" b="1">
                        <a:latin typeface="VNI-Times" pitchFamily="2" charset="0"/>
                      </a:rPr>
                      <a:t>O</a:t>
                    </a:r>
                    <a:r>
                      <a:rPr lang="en-US" altLang="en-US" sz="2800" b="1" baseline="-25000">
                        <a:latin typeface="VNI-Times" pitchFamily="2" charset="0"/>
                      </a:rPr>
                      <a:t>11</a:t>
                    </a:r>
                    <a:endParaRPr lang="en-US" altLang="en-US" sz="2800" b="1">
                      <a:latin typeface="VNI-Times" pitchFamily="2" charset="0"/>
                    </a:endParaRPr>
                  </a:p>
                </p:txBody>
              </p:sp>
              <p:grpSp>
                <p:nvGrpSpPr>
                  <p:cNvPr id="47" name="Group 1"/>
                  <p:cNvGrpSpPr>
                    <a:grpSpLocks/>
                  </p:cNvGrpSpPr>
                  <p:nvPr/>
                </p:nvGrpSpPr>
                <p:grpSpPr bwMode="auto">
                  <a:xfrm>
                    <a:off x="2438400" y="3245643"/>
                    <a:ext cx="1295400" cy="519113"/>
                    <a:chOff x="2438400" y="3200400"/>
                    <a:chExt cx="1295400" cy="519113"/>
                  </a:xfrm>
                </p:grpSpPr>
                <p:sp>
                  <p:nvSpPr>
                    <p:cNvPr id="50" name="Text Box 13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2438400" y="3200400"/>
                      <a:ext cx="533400" cy="519113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>
                      <a:spAutoFit/>
                    </a:bodyPr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eaLnBrk="1" hangingPunct="1">
                        <a:spcBef>
                          <a:spcPct val="50000"/>
                        </a:spcBef>
                        <a:buFontTx/>
                        <a:buNone/>
                      </a:pPr>
                      <a:r>
                        <a:rPr lang="en-US" altLang="en-US" sz="2800" b="1">
                          <a:latin typeface="VNI-Times" pitchFamily="2" charset="0"/>
                        </a:rPr>
                        <a:t>+</a:t>
                      </a:r>
                    </a:p>
                  </p:txBody>
                </p:sp>
                <p:sp>
                  <p:nvSpPr>
                    <p:cNvPr id="51" name="Text Box 14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2895600" y="3200400"/>
                      <a:ext cx="838200" cy="519113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>
                      <a:spAutoFit/>
                    </a:bodyPr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eaLnBrk="1" hangingPunct="1">
                        <a:spcBef>
                          <a:spcPct val="50000"/>
                        </a:spcBef>
                        <a:buFontTx/>
                        <a:buNone/>
                      </a:pPr>
                      <a:r>
                        <a:rPr lang="en-US" altLang="en-US" sz="2800" b="1" dirty="0">
                          <a:latin typeface="VNI-Times" pitchFamily="2" charset="0"/>
                        </a:rPr>
                        <a:t>H</a:t>
                      </a:r>
                      <a:r>
                        <a:rPr lang="en-US" altLang="en-US" sz="2800" b="1" baseline="-25000" dirty="0">
                          <a:latin typeface="VNI-Times" pitchFamily="2" charset="0"/>
                        </a:rPr>
                        <a:t>2</a:t>
                      </a:r>
                      <a:r>
                        <a:rPr lang="en-US" altLang="en-US" sz="2800" b="1" dirty="0">
                          <a:latin typeface="VNI-Times" pitchFamily="2" charset="0"/>
                        </a:rPr>
                        <a:t>O</a:t>
                      </a:r>
                    </a:p>
                  </p:txBody>
                </p:sp>
              </p:grpSp>
              <p:sp>
                <p:nvSpPr>
                  <p:cNvPr id="48" name="Text Box 1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790950" y="3440113"/>
                    <a:ext cx="1174750" cy="40011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>
                    <a:spAutoFit/>
                  </a:bodyPr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50000"/>
                      </a:spcBef>
                      <a:buFontTx/>
                      <a:buNone/>
                    </a:pPr>
                    <a:r>
                      <a:rPr lang="en-US" altLang="en-US" sz="2000" b="1" dirty="0">
                        <a:latin typeface="VNI-Times" pitchFamily="2" charset="0"/>
                      </a:rPr>
                      <a:t>(</a:t>
                    </a:r>
                    <a:r>
                      <a:rPr lang="en-US" altLang="en-US" sz="2000" b="1" dirty="0" err="1">
                        <a:latin typeface="VNI-Times" pitchFamily="2" charset="0"/>
                      </a:rPr>
                      <a:t>Enzim</a:t>
                    </a:r>
                    <a:r>
                      <a:rPr lang="en-US" altLang="en-US" sz="2000" b="1" dirty="0">
                        <a:latin typeface="VNI-Times" pitchFamily="2" charset="0"/>
                      </a:rPr>
                      <a:t>)</a:t>
                    </a:r>
                  </a:p>
                </p:txBody>
              </p:sp>
              <p:sp>
                <p:nvSpPr>
                  <p:cNvPr id="49" name="Text Box 25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952875" y="3051175"/>
                    <a:ext cx="1066800" cy="45720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>
                    <a:spAutoFit/>
                  </a:bodyPr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50000"/>
                      </a:spcBef>
                      <a:buFontTx/>
                      <a:buNone/>
                    </a:pPr>
                    <a:r>
                      <a:rPr lang="en-US" altLang="en-US" sz="2400" b="1">
                        <a:latin typeface="VNI-Times" pitchFamily="2" charset="0"/>
                      </a:rPr>
                      <a:t>H</a:t>
                    </a:r>
                    <a:r>
                      <a:rPr lang="en-US" altLang="en-US" sz="2400" b="1" baseline="30000">
                        <a:latin typeface="VNI-Times" pitchFamily="2" charset="0"/>
                      </a:rPr>
                      <a:t>+</a:t>
                    </a:r>
                    <a:r>
                      <a:rPr lang="en-US" altLang="en-US" sz="2400" b="1">
                        <a:latin typeface="VNI-Times" pitchFamily="2" charset="0"/>
                      </a:rPr>
                      <a:t>, t</a:t>
                    </a:r>
                    <a:r>
                      <a:rPr lang="en-US" altLang="en-US" sz="2400" b="1" baseline="30000">
                        <a:latin typeface="VNI-Times" pitchFamily="2" charset="0"/>
                      </a:rPr>
                      <a:t>0</a:t>
                    </a:r>
                    <a:endParaRPr lang="en-US" altLang="en-US" sz="2400" b="1">
                      <a:latin typeface="VNI-Times" pitchFamily="2" charset="0"/>
                    </a:endParaRPr>
                  </a:p>
                </p:txBody>
              </p:sp>
            </p:grpSp>
            <p:sp>
              <p:nvSpPr>
                <p:cNvPr id="45" name="Line 26"/>
                <p:cNvSpPr>
                  <a:spLocks noChangeShapeType="1"/>
                </p:cNvSpPr>
                <p:nvPr/>
              </p:nvSpPr>
              <p:spPr bwMode="auto">
                <a:xfrm>
                  <a:off x="3810000" y="3505200"/>
                  <a:ext cx="1219200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 type="arrow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8" name="Group 37"/>
              <p:cNvGrpSpPr>
                <a:grpSpLocks/>
              </p:cNvGrpSpPr>
              <p:nvPr/>
            </p:nvGrpSpPr>
            <p:grpSpPr bwMode="auto">
              <a:xfrm>
                <a:off x="5149850" y="3200400"/>
                <a:ext cx="3460750" cy="976313"/>
                <a:chOff x="5149850" y="3200400"/>
                <a:chExt cx="3460750" cy="976313"/>
              </a:xfrm>
            </p:grpSpPr>
            <p:sp>
              <p:nvSpPr>
                <p:cNvPr id="39" name="Text Box 15"/>
                <p:cNvSpPr txBox="1">
                  <a:spLocks noChangeArrowheads="1"/>
                </p:cNvSpPr>
                <p:nvPr/>
              </p:nvSpPr>
              <p:spPr bwMode="auto">
                <a:xfrm>
                  <a:off x="5149850" y="3232150"/>
                  <a:ext cx="1676400" cy="5191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en-US" altLang="en-US" sz="2800" b="1">
                      <a:latin typeface="VNI-Times" pitchFamily="2" charset="0"/>
                    </a:rPr>
                    <a:t>C</a:t>
                  </a:r>
                  <a:r>
                    <a:rPr lang="en-US" altLang="en-US" sz="2800" b="1" baseline="-25000">
                      <a:latin typeface="VNI-Times" pitchFamily="2" charset="0"/>
                    </a:rPr>
                    <a:t>6</a:t>
                  </a:r>
                  <a:r>
                    <a:rPr lang="en-US" altLang="en-US" sz="2800" b="1">
                      <a:latin typeface="VNI-Times" pitchFamily="2" charset="0"/>
                    </a:rPr>
                    <a:t>H</a:t>
                  </a:r>
                  <a:r>
                    <a:rPr lang="en-US" altLang="en-US" sz="2800" b="1" baseline="-25000">
                      <a:latin typeface="VNI-Times" pitchFamily="2" charset="0"/>
                    </a:rPr>
                    <a:t>12</a:t>
                  </a:r>
                  <a:r>
                    <a:rPr lang="en-US" altLang="en-US" sz="2800" b="1">
                      <a:latin typeface="VNI-Times" pitchFamily="2" charset="0"/>
                    </a:rPr>
                    <a:t>O</a:t>
                  </a:r>
                  <a:r>
                    <a:rPr lang="en-US" altLang="en-US" sz="2800" b="1" baseline="-25000">
                      <a:latin typeface="VNI-Times" pitchFamily="2" charset="0"/>
                    </a:rPr>
                    <a:t>6</a:t>
                  </a:r>
                  <a:endParaRPr lang="en-US" altLang="en-US" sz="2800" b="1">
                    <a:latin typeface="VNI-Times" pitchFamily="2" charset="0"/>
                  </a:endParaRPr>
                </a:p>
              </p:txBody>
            </p:sp>
            <p:sp>
              <p:nvSpPr>
                <p:cNvPr id="40" name="Text Box 16"/>
                <p:cNvSpPr txBox="1">
                  <a:spLocks noChangeArrowheads="1"/>
                </p:cNvSpPr>
                <p:nvPr/>
              </p:nvSpPr>
              <p:spPr bwMode="auto">
                <a:xfrm>
                  <a:off x="7010400" y="3232150"/>
                  <a:ext cx="1524000" cy="5191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en-US" altLang="en-US" sz="2800" b="1">
                      <a:latin typeface="VNI-Times" pitchFamily="2" charset="0"/>
                    </a:rPr>
                    <a:t>C</a:t>
                  </a:r>
                  <a:r>
                    <a:rPr lang="en-US" altLang="en-US" sz="2800" b="1" baseline="-25000">
                      <a:latin typeface="VNI-Times" pitchFamily="2" charset="0"/>
                    </a:rPr>
                    <a:t>6</a:t>
                  </a:r>
                  <a:r>
                    <a:rPr lang="en-US" altLang="en-US" sz="2800" b="1">
                      <a:latin typeface="VNI-Times" pitchFamily="2" charset="0"/>
                    </a:rPr>
                    <a:t>H</a:t>
                  </a:r>
                  <a:r>
                    <a:rPr lang="en-US" altLang="en-US" sz="2800" b="1" baseline="-25000">
                      <a:latin typeface="VNI-Times" pitchFamily="2" charset="0"/>
                    </a:rPr>
                    <a:t>12</a:t>
                  </a:r>
                  <a:r>
                    <a:rPr lang="en-US" altLang="en-US" sz="2800" b="1">
                      <a:latin typeface="VNI-Times" pitchFamily="2" charset="0"/>
                    </a:rPr>
                    <a:t>O</a:t>
                  </a:r>
                  <a:r>
                    <a:rPr lang="en-US" altLang="en-US" sz="2800" b="1" baseline="-25000">
                      <a:latin typeface="VNI-Times" pitchFamily="2" charset="0"/>
                    </a:rPr>
                    <a:t>6</a:t>
                  </a:r>
                  <a:endParaRPr lang="en-US" altLang="en-US" sz="2800" b="1">
                    <a:latin typeface="VNI-Times" pitchFamily="2" charset="0"/>
                  </a:endParaRPr>
                </a:p>
              </p:txBody>
            </p:sp>
            <p:sp>
              <p:nvSpPr>
                <p:cNvPr id="41" name="Text Box 17"/>
                <p:cNvSpPr txBox="1">
                  <a:spLocks noChangeArrowheads="1"/>
                </p:cNvSpPr>
                <p:nvPr/>
              </p:nvSpPr>
              <p:spPr bwMode="auto">
                <a:xfrm>
                  <a:off x="5245100" y="3651250"/>
                  <a:ext cx="1371600" cy="5191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en-US" altLang="en-US" sz="2800" b="1">
                      <a:latin typeface="VNI-Times" pitchFamily="2" charset="0"/>
                    </a:rPr>
                    <a:t>glucozô</a:t>
                  </a:r>
                </a:p>
              </p:txBody>
            </p:sp>
            <p:sp>
              <p:nvSpPr>
                <p:cNvPr id="42" name="Text Box 19"/>
                <p:cNvSpPr txBox="1">
                  <a:spLocks noChangeArrowheads="1"/>
                </p:cNvSpPr>
                <p:nvPr/>
              </p:nvSpPr>
              <p:spPr bwMode="auto">
                <a:xfrm>
                  <a:off x="7010400" y="3657600"/>
                  <a:ext cx="1600200" cy="5191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en-US" altLang="en-US" sz="2800" b="1">
                      <a:latin typeface="VNI-Times" pitchFamily="2" charset="0"/>
                    </a:rPr>
                    <a:t>fructozô</a:t>
                  </a:r>
                </a:p>
              </p:txBody>
            </p:sp>
            <p:sp>
              <p:nvSpPr>
                <p:cNvPr id="43" name="Text Box 27"/>
                <p:cNvSpPr txBox="1">
                  <a:spLocks noChangeArrowheads="1"/>
                </p:cNvSpPr>
                <p:nvPr/>
              </p:nvSpPr>
              <p:spPr bwMode="auto">
                <a:xfrm>
                  <a:off x="6553200" y="3200400"/>
                  <a:ext cx="533400" cy="5191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en-US" altLang="en-US" sz="2800" b="1">
                      <a:latin typeface="VNI-Times" pitchFamily="2" charset="0"/>
                    </a:rPr>
                    <a:t>+</a:t>
                  </a:r>
                </a:p>
              </p:txBody>
            </p:sp>
          </p:grpSp>
        </p:grpSp>
        <p:sp>
          <p:nvSpPr>
            <p:cNvPr id="2" name="Rectangle 1"/>
            <p:cNvSpPr/>
            <p:nvPr/>
          </p:nvSpPr>
          <p:spPr>
            <a:xfrm>
              <a:off x="366901" y="3717191"/>
              <a:ext cx="1527213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vi-VN" sz="2400" b="1" dirty="0">
                  <a:latin typeface="+mj-lt"/>
                </a:rPr>
                <a:t>Saccarozơ</a:t>
              </a:r>
              <a:endParaRPr lang="en-US" sz="2400" b="1" dirty="0">
                <a:latin typeface="+mj-lt"/>
              </a:endParaRPr>
            </a:p>
          </p:txBody>
        </p:sp>
      </p:grpSp>
      <p:sp>
        <p:nvSpPr>
          <p:cNvPr id="4" name="Rectangle 3"/>
          <p:cNvSpPr/>
          <p:nvPr/>
        </p:nvSpPr>
        <p:spPr>
          <a:xfrm>
            <a:off x="314574" y="5558865"/>
            <a:ext cx="33858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Xenlulozơ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vi-VN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tinh bột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8881994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1.2. Tính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học</a:t>
            </a: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:a16="http://schemas.microsoft.com/office/drawing/2014/main" xmlns="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" name="Slide Number Placeholder 26">
            <a:extLst>
              <a:ext uri="{FF2B5EF4-FFF2-40B4-BE49-F238E27FC236}">
                <a16:creationId xmlns:a16="http://schemas.microsoft.com/office/drawing/2014/main" xmlns="" id="{15E61FEC-8A8B-43CE-935C-C0232265C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pPr/>
              <a:t>24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/36</a:t>
            </a:r>
            <a:endParaRPr lang="en-US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xmlns="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 Box 15">
            <a:extLst>
              <a:ext uri="{FF2B5EF4-FFF2-40B4-BE49-F238E27FC236}">
                <a16:creationId xmlns:a16="http://schemas.microsoft.com/office/drawing/2014/main" xmlns="" id="{9F73CCFD-59A4-4F67-A8D7-F2B83C61A2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160" y="1365015"/>
            <a:ext cx="700759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d. </a:t>
            </a:r>
            <a:r>
              <a:rPr lang="vi-VN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Phản ứng lên men rượu</a:t>
            </a:r>
            <a:endParaRPr lang="en-U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9743" y="1941493"/>
            <a:ext cx="838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31115" algn="just">
              <a:spcBef>
                <a:spcPts val="600"/>
              </a:spcBef>
              <a:spcAft>
                <a:spcPts val="0"/>
              </a:spcAft>
            </a:pP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Khi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enzim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xúc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tác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glucozơ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bị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lên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men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ancol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etylic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khí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cacbonic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28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69" name="Group 68"/>
          <p:cNvGrpSpPr/>
          <p:nvPr/>
        </p:nvGrpSpPr>
        <p:grpSpPr>
          <a:xfrm>
            <a:off x="1219200" y="3276600"/>
            <a:ext cx="6969376" cy="678525"/>
            <a:chOff x="1219200" y="3276600"/>
            <a:chExt cx="6969376" cy="678525"/>
          </a:xfrm>
        </p:grpSpPr>
        <p:grpSp>
          <p:nvGrpSpPr>
            <p:cNvPr id="70" name="Group 69"/>
            <p:cNvGrpSpPr/>
            <p:nvPr/>
          </p:nvGrpSpPr>
          <p:grpSpPr>
            <a:xfrm>
              <a:off x="2743201" y="3276600"/>
              <a:ext cx="2296444" cy="509268"/>
              <a:chOff x="5339545" y="4900932"/>
              <a:chExt cx="1219200" cy="509268"/>
            </a:xfrm>
          </p:grpSpPr>
          <p:cxnSp>
            <p:nvCxnSpPr>
              <p:cNvPr id="73" name="Straight Arrow Connector 72"/>
              <p:cNvCxnSpPr/>
              <p:nvPr/>
            </p:nvCxnSpPr>
            <p:spPr>
              <a:xfrm>
                <a:off x="5393791" y="5410200"/>
                <a:ext cx="1007009" cy="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74" name="TextBox 73"/>
              <p:cNvSpPr txBox="1"/>
              <p:nvPr/>
            </p:nvSpPr>
            <p:spPr>
              <a:xfrm>
                <a:off x="5339545" y="4900932"/>
                <a:ext cx="12192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 err="1" smtClean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enzim</a:t>
                </a:r>
                <a:r>
                  <a:rPr lang="en-US" sz="2400" dirty="0" smtClean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30 - 35</a:t>
                </a:r>
                <a:r>
                  <a:rPr lang="en-US" sz="2400" baseline="30000" dirty="0" smtClean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sz="2400" dirty="0" smtClean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endParaRPr lang="en-US" sz="2400" baseline="-250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71" name="Rectangle 70"/>
            <p:cNvSpPr/>
            <p:nvPr/>
          </p:nvSpPr>
          <p:spPr>
            <a:xfrm>
              <a:off x="5206669" y="3431905"/>
              <a:ext cx="298190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2C</a:t>
              </a:r>
              <a:r>
                <a:rPr lang="en-US" sz="2800" baseline="-250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sz="28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</a:t>
              </a:r>
              <a:r>
                <a:rPr lang="en-US" sz="2800" baseline="-250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</a:t>
              </a:r>
              <a:r>
                <a:rPr lang="en-US" sz="28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OH + </a:t>
              </a:r>
              <a:r>
                <a:rPr lang="en-US" sz="28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2CO</a:t>
              </a:r>
              <a:r>
                <a:rPr lang="en-US" sz="28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sz="2800" baseline="300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aseline="30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↑</a:t>
              </a:r>
              <a:endParaRPr lang="en-US" sz="2800" baseline="30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2" name="Rectangle 71"/>
            <p:cNvSpPr/>
            <p:nvPr/>
          </p:nvSpPr>
          <p:spPr>
            <a:xfrm>
              <a:off x="1219200" y="3429000"/>
              <a:ext cx="1513556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8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</a:t>
              </a:r>
              <a:r>
                <a:rPr lang="en-US" sz="28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</a:t>
              </a:r>
              <a:r>
                <a:rPr lang="en-US" sz="28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</a:t>
              </a:r>
              <a:r>
                <a:rPr lang="en-US" sz="28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12</a:t>
              </a:r>
              <a:r>
                <a:rPr lang="en-US" sz="28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</a:t>
              </a:r>
              <a:r>
                <a:rPr lang="en-US" sz="28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</a:t>
              </a:r>
              <a:r>
                <a:rPr lang="en-US" sz="28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endPara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79531956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 BÀI 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Slide Number Placeholder 26">
            <a:extLst>
              <a:ext uri="{FF2B5EF4-FFF2-40B4-BE49-F238E27FC236}">
                <a16:creationId xmlns:a16="http://schemas.microsoft.com/office/drawing/2014/main" xmlns="" id="{4EA51BA5-4947-4845-A39C-195AD2F18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25</a:t>
            </a:fld>
            <a:r>
              <a:rPr lang="en-US" sz="1600" b="1" dirty="0" smtClean="0">
                <a:solidFill>
                  <a:srgbClr val="002060"/>
                </a:solidFill>
              </a:rPr>
              <a:t>/36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/>
          <a:srcRect l="-160" t="6390" r="160" b="14377"/>
          <a:stretch/>
        </p:blipFill>
        <p:spPr>
          <a:xfrm>
            <a:off x="2133600" y="1430302"/>
            <a:ext cx="4876800" cy="3864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3848073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5" y="-1"/>
            <a:ext cx="6890813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-1"/>
            <a:ext cx="6890818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Slide Number Placeholder 26">
            <a:extLst>
              <a:ext uri="{FF2B5EF4-FFF2-40B4-BE49-F238E27FC236}">
                <a16:creationId xmlns:a16="http://schemas.microsoft.com/office/drawing/2014/main" xmlns="" id="{4EA51BA5-4947-4845-A39C-195AD2F18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26</a:t>
            </a:fld>
            <a:r>
              <a:rPr lang="en-US" sz="1600" b="1" dirty="0" smtClean="0">
                <a:solidFill>
                  <a:srgbClr val="002060"/>
                </a:solidFill>
              </a:rPr>
              <a:t>/36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602942"/>
            <a:ext cx="8763000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1: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Cho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 cacbohidrat sau: glucozơ, fructozơ, saccarozơ, tinh bột, xenlulozơ. Chất nào thuộc loại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monosaccarit?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A.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Glucozơ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B.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Saccarozơ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C.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Glucozơ,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fructozơ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D.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Tinh bột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xenlulozơ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440452" y="2438400"/>
            <a:ext cx="1120821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3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</a:t>
            </a:r>
            <a:endParaRPr lang="en-US" sz="13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95588643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5" y="-1"/>
            <a:ext cx="6890813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-1"/>
            <a:ext cx="6890818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Slide Number Placeholder 26">
            <a:extLst>
              <a:ext uri="{FF2B5EF4-FFF2-40B4-BE49-F238E27FC236}">
                <a16:creationId xmlns:a16="http://schemas.microsoft.com/office/drawing/2014/main" xmlns="" id="{4EA51BA5-4947-4845-A39C-195AD2F18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27</a:t>
            </a:fld>
            <a:r>
              <a:rPr lang="en-US" sz="1600" b="1" dirty="0" smtClean="0">
                <a:solidFill>
                  <a:srgbClr val="002060"/>
                </a:solidFill>
              </a:rPr>
              <a:t>/36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602942"/>
            <a:ext cx="8763000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2: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Cho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 cacbohidrat sau: glucozơ, fructozơ, saccarozơ, tinh bột, xenlulozơ. Chất nào thuộc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loại đisaccarit?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Tinh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bột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B.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Saccarozơ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C.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Glucozơ, fructozơ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D.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Xenlulozơ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412400" y="2438400"/>
            <a:ext cx="1176925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3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B</a:t>
            </a:r>
            <a:endParaRPr lang="en-US" sz="13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73920219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5" y="-1"/>
            <a:ext cx="6890813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-1"/>
            <a:ext cx="6890818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Slide Number Placeholder 26">
            <a:extLst>
              <a:ext uri="{FF2B5EF4-FFF2-40B4-BE49-F238E27FC236}">
                <a16:creationId xmlns:a16="http://schemas.microsoft.com/office/drawing/2014/main" xmlns="" id="{4EA51BA5-4947-4845-A39C-195AD2F18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28</a:t>
            </a:fld>
            <a:r>
              <a:rPr lang="en-US" sz="1600" b="1" dirty="0" smtClean="0">
                <a:solidFill>
                  <a:srgbClr val="002060"/>
                </a:solidFill>
              </a:rPr>
              <a:t>/36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602942"/>
            <a:ext cx="8763000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3: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Cho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 cacbohidrat sau: glucozơ, fructozơ, saccarozơ, tinh bột, xenlulozơ. Chất nào thuộc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polisaccarit?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Glucozơ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B.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Fructozơ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Saccarozơ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Tinh bột,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xenlulozơ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350684" y="2438400"/>
            <a:ext cx="1300357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38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</a:t>
            </a:r>
            <a:endParaRPr lang="en-US" sz="13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08712412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5" y="-1"/>
            <a:ext cx="6890813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-1"/>
            <a:ext cx="6890818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Slide Number Placeholder 26">
            <a:extLst>
              <a:ext uri="{FF2B5EF4-FFF2-40B4-BE49-F238E27FC236}">
                <a16:creationId xmlns:a16="http://schemas.microsoft.com/office/drawing/2014/main" xmlns="" id="{4EA51BA5-4947-4845-A39C-195AD2F18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29</a:t>
            </a:fld>
            <a:r>
              <a:rPr lang="en-US" sz="1600" b="1" dirty="0" smtClean="0">
                <a:solidFill>
                  <a:srgbClr val="002060"/>
                </a:solidFill>
              </a:rPr>
              <a:t>/36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381000"/>
            <a:ext cx="83058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4: </a:t>
            </a:r>
            <a:r>
              <a:rPr lang="vi-VN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Viết </a:t>
            </a:r>
            <a:r>
              <a:rPr lang="vi-VN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phương trình hóa học theo sơ đồ sau: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431017" y="914400"/>
                <a:ext cx="8548165" cy="69012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14:m>
                  <m:oMath xmlns:m="http://schemas.openxmlformats.org/officeDocument/2006/math">
                    <m:groupChr>
                      <m:groupChrPr>
                        <m:chr m:val="→"/>
                        <m:vertJc m:val="bot"/>
                        <m:ctrlPr>
                          <a:rPr lang="pt-BR" sz="2800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(1)</m:t>
                        </m:r>
                      </m:e>
                    </m:groupChr>
                  </m:oMath>
                </a14:m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 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12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groupChr>
                      <m:groupChrPr>
                        <m:chr m:val="→"/>
                        <m:vertJc m:val="bot"/>
                        <m:ctrlPr>
                          <a:rPr lang="pt-BR" sz="2800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(2)</m:t>
                        </m:r>
                      </m:e>
                    </m:groupChr>
                  </m:oMath>
                </a14:m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tinh bột  </a:t>
                </a:r>
                <a14:m>
                  <m:oMath xmlns:m="http://schemas.openxmlformats.org/officeDocument/2006/math">
                    <m:groupChr>
                      <m:groupChrPr>
                        <m:chr m:val="→"/>
                        <m:vertJc m:val="bot"/>
                        <m:ctrlPr>
                          <a:rPr lang="pt-BR" sz="2800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(3)</m:t>
                        </m:r>
                      </m:e>
                    </m:groupChr>
                  </m:oMath>
                </a14:m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:r>
                  <a:rPr lang="pt-BR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glucozơ 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groupChr>
                      <m:groupChrPr>
                        <m:chr m:val="→"/>
                        <m:vertJc m:val="bot"/>
                        <m:ctrlPr>
                          <a:rPr lang="pt-BR" sz="2800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(4)</m:t>
                        </m:r>
                      </m:e>
                    </m:groupChr>
                  </m:oMath>
                </a14:m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:r>
                  <a:rPr lang="pt-BR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sobitol</a:t>
                </a:r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1017" y="914400"/>
                <a:ext cx="8548165" cy="690125"/>
              </a:xfrm>
              <a:prstGeom prst="rect">
                <a:avLst/>
              </a:prstGeom>
              <a:blipFill>
                <a:blip r:embed="rId5"/>
                <a:stretch>
                  <a:fillRect l="-1498" b="-2477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1163809" y="2061522"/>
                <a:ext cx="7082580" cy="68974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6CO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+ 6H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  </a:t>
                </a:r>
                <a14:m>
                  <m:oMath xmlns:m="http://schemas.openxmlformats.org/officeDocument/2006/math">
                    <m:groupChr>
                      <m:groupChrPr>
                        <m:chr m:val="→"/>
                        <m:vertJc m:val="bot"/>
                        <m:ctrlPr>
                          <a:rPr lang="pt-BR" sz="2800" i="1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á</m:t>
                        </m:r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nh</m:t>
                        </m:r>
                        <m: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s</m:t>
                        </m:r>
                        <m: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á</m:t>
                        </m:r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ng</m:t>
                        </m:r>
                        <m: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,   </m:t>
                        </m:r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di</m:t>
                        </m:r>
                        <m: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ệ</m:t>
                        </m:r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p</m:t>
                        </m:r>
                        <m: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l</m:t>
                        </m:r>
                        <m: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ụ</m:t>
                        </m:r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c</m:t>
                        </m:r>
                      </m:e>
                    </m:groupCh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 </m:t>
                    </m:r>
                  </m:oMath>
                </a14:m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12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+ 6O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63809" y="2061522"/>
                <a:ext cx="7082580" cy="689741"/>
              </a:xfrm>
              <a:prstGeom prst="rect">
                <a:avLst/>
              </a:prstGeom>
              <a:blipFill>
                <a:blip r:embed="rId6"/>
                <a:stretch>
                  <a:fillRect l="-1807" b="-2477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Rectangle 17"/>
          <p:cNvSpPr/>
          <p:nvPr/>
        </p:nvSpPr>
        <p:spPr>
          <a:xfrm>
            <a:off x="304800" y="1968328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1</a:t>
            </a:r>
            <a:endParaRPr lang="en-US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304800" y="3012819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</a:t>
            </a:r>
            <a:endParaRPr lang="en-US" sz="54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304800" y="4015892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US" sz="5400" b="1" dirty="0">
                <a:ln/>
                <a:solidFill>
                  <a:schemeClr val="accent3"/>
                </a:solidFill>
              </a:rPr>
              <a:t>3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04800" y="5018965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Rectangle 22"/>
              <p:cNvSpPr/>
              <p:nvPr/>
            </p:nvSpPr>
            <p:spPr>
              <a:xfrm>
                <a:off x="1295400" y="3276600"/>
                <a:ext cx="5984331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pt-BR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12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groupChr>
                      <m:groupChrPr>
                        <m:chr m:val="→"/>
                        <m:vertJc m:val="bot"/>
                        <m:ctrlPr>
                          <a:rPr lang="pt-BR" sz="2800" i="1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2800" b="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en-US" sz="2800" b="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             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e>
                    </m:groupChr>
                  </m:oMath>
                </a14:m>
                <a:r>
                  <a:rPr lang="pt-BR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(C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10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+  nH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3" name="Rectangle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5400" y="3276600"/>
                <a:ext cx="5984331" cy="523220"/>
              </a:xfrm>
              <a:prstGeom prst="rect">
                <a:avLst/>
              </a:prstGeom>
              <a:blipFill>
                <a:blip r:embed="rId7"/>
                <a:stretch>
                  <a:fillRect l="-2141" t="-12941" b="-3176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Rectangle 28"/>
              <p:cNvSpPr/>
              <p:nvPr/>
            </p:nvSpPr>
            <p:spPr>
              <a:xfrm>
                <a:off x="1199653" y="4120670"/>
                <a:ext cx="6420347" cy="6799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(C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10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+  nH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  </a:t>
                </a:r>
                <a14:m>
                  <m:oMath xmlns:m="http://schemas.openxmlformats.org/officeDocument/2006/math">
                    <m:groupChr>
                      <m:groupChrPr>
                        <m:chr m:val="→"/>
                        <m:vertJc m:val="bot"/>
                        <m:ctrlPr>
                          <a:rPr lang="pt-BR" sz="2800" i="1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2800" b="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en-US" sz="2800" b="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     </m:t>
                        </m:r>
                        <m:r>
                          <m:rPr>
                            <m:sty m:val="p"/>
                            <m:brk m:alnAt="2"/>
                          </m:rP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H</m:t>
                        </m:r>
                        <m:r>
                          <a:rPr lang="en-US" sz="2800" b="0" i="0" baseline="3000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,   </m:t>
                        </m:r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to</m:t>
                        </m:r>
                        <m:r>
                          <a:rPr lang="en-US" sz="2800" b="0" i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m:rPr>
                            <m:brk m:alnAt="2"/>
                          </m:rPr>
                          <a:rPr lang="en-US" sz="2800" b="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en-US" sz="2800" b="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     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e>
                    </m:groupChr>
                  </m:oMath>
                </a14:m>
                <a:r>
                  <a:rPr lang="pt-BR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nC</a:t>
                </a:r>
                <a:r>
                  <a:rPr lang="pt-BR" sz="28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pt-BR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pt-BR" sz="28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12</a:t>
                </a:r>
                <a:r>
                  <a:rPr lang="pt-BR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pt-BR" sz="28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9" name="Rectangle 2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9653" y="4120670"/>
                <a:ext cx="6420347" cy="679930"/>
              </a:xfrm>
              <a:prstGeom prst="rect">
                <a:avLst/>
              </a:prstGeom>
              <a:blipFill>
                <a:blip r:embed="rId8"/>
                <a:stretch>
                  <a:fillRect l="-1994" t="-7143" b="-2410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Rectangle 30"/>
              <p:cNvSpPr/>
              <p:nvPr/>
            </p:nvSpPr>
            <p:spPr>
              <a:xfrm>
                <a:off x="1306365" y="5029200"/>
                <a:ext cx="5399235" cy="68615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12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+  H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groupChr>
                      <m:groupChrPr>
                        <m:chr m:val="→"/>
                        <m:vertJc m:val="bot"/>
                        <m:ctrlPr>
                          <a:rPr lang="pt-BR" sz="2800" i="1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2800" b="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en-US" sz="2800" b="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     </m:t>
                        </m:r>
                        <m:r>
                          <m:rPr>
                            <m:sty m:val="p"/>
                            <m:brk m:alnAt="2"/>
                          </m:rP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N</m:t>
                        </m:r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i</m:t>
                        </m:r>
                        <m: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,   </m:t>
                        </m:r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to</m:t>
                        </m:r>
                        <m:r>
                          <a:rPr lang="en-US" sz="2800" b="0" i="0" baseline="300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m:rPr>
                            <m:brk m:alnAt="2"/>
                          </m:rPr>
                          <a:rPr lang="en-US" sz="2800" b="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en-US" sz="2800" b="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     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e>
                    </m:groupChr>
                  </m:oMath>
                </a14:m>
                <a:r>
                  <a:rPr lang="pt-BR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14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1" name="Rectangle 3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06365" y="5029200"/>
                <a:ext cx="5399235" cy="686150"/>
              </a:xfrm>
              <a:prstGeom prst="rect">
                <a:avLst/>
              </a:prstGeom>
              <a:blipFill>
                <a:blip r:embed="rId9"/>
                <a:stretch>
                  <a:fillRect l="-2257" b="-2389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61191794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24" grpId="0"/>
      <p:bldP spid="25" grpId="0"/>
      <p:bldP spid="28" grpId="0"/>
      <p:bldP spid="23" grpId="0"/>
      <p:bldP spid="29" grpId="0"/>
      <p:bldP spid="31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5" y="-1"/>
            <a:ext cx="6890813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-1"/>
            <a:ext cx="6890818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Slide Number Placeholder 26">
            <a:extLst>
              <a:ext uri="{FF2B5EF4-FFF2-40B4-BE49-F238E27FC236}">
                <a16:creationId xmlns:a16="http://schemas.microsoft.com/office/drawing/2014/main" xmlns="" id="{4EA51BA5-4947-4845-A39C-195AD2F18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30</a:t>
            </a:fld>
            <a:r>
              <a:rPr lang="en-US" sz="1600" b="1" dirty="0" smtClean="0">
                <a:solidFill>
                  <a:srgbClr val="002060"/>
                </a:solidFill>
              </a:rPr>
              <a:t>/36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381000"/>
            <a:ext cx="830580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5: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Khi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thủy phân saccarozơ, thu được 270 gam hỗn hợp glucozơ và fructozơ. Tính khối lượng saccarozơ đã thủy phân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b="1" u="sng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8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sp>
        <p:nvSpPr>
          <p:cNvPr id="46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3553229"/>
            <a:ext cx="83058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m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glucozơ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+ m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fructozơ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= 270 </a:t>
            </a:r>
          </a:p>
        </p:txBody>
      </p:sp>
      <p:sp>
        <p:nvSpPr>
          <p:cNvPr id="47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4239029"/>
            <a:ext cx="83058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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180x + 180x  = 270 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 x = 0,75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mol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48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5191780"/>
            <a:ext cx="83058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 m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saccarozơ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= n x M = 0,75 x 342 = 256,5 g 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629618" y="2420616"/>
            <a:ext cx="7924800" cy="1125538"/>
            <a:chOff x="629618" y="1686787"/>
            <a:chExt cx="7924800" cy="1125538"/>
          </a:xfrm>
        </p:grpSpPr>
        <p:grpSp>
          <p:nvGrpSpPr>
            <p:cNvPr id="20" name="Group 19"/>
            <p:cNvGrpSpPr/>
            <p:nvPr/>
          </p:nvGrpSpPr>
          <p:grpSpPr>
            <a:xfrm>
              <a:off x="629618" y="1686787"/>
              <a:ext cx="7924800" cy="1125538"/>
              <a:chOff x="228600" y="3059668"/>
              <a:chExt cx="7924800" cy="1125538"/>
            </a:xfrm>
          </p:grpSpPr>
          <p:grpSp>
            <p:nvGrpSpPr>
              <p:cNvPr id="21" name="Group 20"/>
              <p:cNvGrpSpPr/>
              <p:nvPr/>
            </p:nvGrpSpPr>
            <p:grpSpPr>
              <a:xfrm>
                <a:off x="228600" y="3059668"/>
                <a:ext cx="7924800" cy="1125538"/>
                <a:chOff x="685800" y="3051175"/>
                <a:chExt cx="7924800" cy="1125538"/>
              </a:xfrm>
            </p:grpSpPr>
            <p:grpSp>
              <p:nvGrpSpPr>
                <p:cNvPr id="30" name="Group 29"/>
                <p:cNvGrpSpPr>
                  <a:grpSpLocks/>
                </p:cNvGrpSpPr>
                <p:nvPr/>
              </p:nvGrpSpPr>
              <p:grpSpPr bwMode="auto">
                <a:xfrm>
                  <a:off x="685800" y="3051175"/>
                  <a:ext cx="4343400" cy="789048"/>
                  <a:chOff x="685800" y="3051175"/>
                  <a:chExt cx="4343400" cy="789048"/>
                </a:xfrm>
              </p:grpSpPr>
              <p:grpSp>
                <p:nvGrpSpPr>
                  <p:cNvPr id="38" name="Group 2"/>
                  <p:cNvGrpSpPr>
                    <a:grpSpLocks/>
                  </p:cNvGrpSpPr>
                  <p:nvPr/>
                </p:nvGrpSpPr>
                <p:grpSpPr bwMode="auto">
                  <a:xfrm>
                    <a:off x="685800" y="3051175"/>
                    <a:ext cx="4333875" cy="789048"/>
                    <a:chOff x="685800" y="3051175"/>
                    <a:chExt cx="4333875" cy="789048"/>
                  </a:xfrm>
                </p:grpSpPr>
                <p:sp>
                  <p:nvSpPr>
                    <p:cNvPr id="40" name="Text Box 12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685800" y="3200400"/>
                      <a:ext cx="2133600" cy="519113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>
                      <a:spAutoFit/>
                    </a:bodyPr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eaLnBrk="1" hangingPunct="1">
                        <a:spcBef>
                          <a:spcPct val="50000"/>
                        </a:spcBef>
                        <a:buFontTx/>
                        <a:buNone/>
                      </a:pPr>
                      <a:r>
                        <a:rPr lang="en-US" altLang="en-US" sz="2800" b="1" dirty="0">
                          <a:latin typeface="VNI-Times" pitchFamily="2" charset="0"/>
                        </a:rPr>
                        <a:t>C</a:t>
                      </a:r>
                      <a:r>
                        <a:rPr lang="en-US" altLang="en-US" sz="2800" b="1" baseline="-25000" dirty="0">
                          <a:latin typeface="VNI-Times" pitchFamily="2" charset="0"/>
                        </a:rPr>
                        <a:t>12</a:t>
                      </a:r>
                      <a:r>
                        <a:rPr lang="en-US" altLang="en-US" sz="2800" b="1" dirty="0">
                          <a:latin typeface="VNI-Times" pitchFamily="2" charset="0"/>
                        </a:rPr>
                        <a:t>H</a:t>
                      </a:r>
                      <a:r>
                        <a:rPr lang="en-US" altLang="en-US" sz="2800" b="1" baseline="-25000" dirty="0">
                          <a:latin typeface="VNI-Times" pitchFamily="2" charset="0"/>
                        </a:rPr>
                        <a:t>22</a:t>
                      </a:r>
                      <a:r>
                        <a:rPr lang="en-US" altLang="en-US" sz="2800" b="1" dirty="0">
                          <a:latin typeface="VNI-Times" pitchFamily="2" charset="0"/>
                        </a:rPr>
                        <a:t>O</a:t>
                      </a:r>
                      <a:r>
                        <a:rPr lang="en-US" altLang="en-US" sz="2800" b="1" baseline="-25000" dirty="0">
                          <a:latin typeface="VNI-Times" pitchFamily="2" charset="0"/>
                        </a:rPr>
                        <a:t>11</a:t>
                      </a:r>
                      <a:endParaRPr lang="en-US" altLang="en-US" sz="2800" b="1" dirty="0">
                        <a:latin typeface="VNI-Times" pitchFamily="2" charset="0"/>
                      </a:endParaRPr>
                    </a:p>
                  </p:txBody>
                </p:sp>
                <p:grpSp>
                  <p:nvGrpSpPr>
                    <p:cNvPr id="41" name="Group 1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2438400" y="3245643"/>
                      <a:ext cx="1295400" cy="519113"/>
                      <a:chOff x="2438400" y="3200400"/>
                      <a:chExt cx="1295400" cy="519113"/>
                    </a:xfrm>
                  </p:grpSpPr>
                  <p:sp>
                    <p:nvSpPr>
                      <p:cNvPr id="44" name="Text Box 13"/>
                      <p:cNvSpPr txBox="1">
                        <a:spLocks noChangeArrowheads="1"/>
                      </p:cNvSpPr>
                      <p:nvPr/>
                    </p:nvSpPr>
                    <p:spPr bwMode="auto">
                      <a:xfrm>
                        <a:off x="2438400" y="3200400"/>
                        <a:ext cx="533400" cy="5191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>
                        <a:spAutoFit/>
                      </a:bodyPr>
                      <a:lstStyle>
                        <a:lvl1pPr>
                          <a:spcBef>
                            <a:spcPct val="20000"/>
                          </a:spcBef>
                          <a:buChar char="•"/>
                          <a:defRPr sz="32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1pPr>
                        <a:lvl2pPr marL="742950" indent="-285750">
                          <a:spcBef>
                            <a:spcPct val="20000"/>
                          </a:spcBef>
                          <a:buChar char="–"/>
                          <a:defRPr sz="28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2pPr>
                        <a:lvl3pPr marL="1143000" indent="-228600">
                          <a:spcBef>
                            <a:spcPct val="20000"/>
                          </a:spcBef>
                          <a:buChar char="•"/>
                          <a:defRPr sz="24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3pPr>
                        <a:lvl4pPr marL="1600200" indent="-228600">
                          <a:spcBef>
                            <a:spcPct val="20000"/>
                          </a:spcBef>
                          <a:buChar char="–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4pPr>
                        <a:lvl5pPr marL="2057400" indent="-228600">
                          <a:spcBef>
                            <a:spcPct val="20000"/>
                          </a:spcBef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9pPr>
                      </a:lstStyle>
                      <a:p>
                        <a:pPr eaLnBrk="1" hangingPunct="1">
                          <a:spcBef>
                            <a:spcPct val="50000"/>
                          </a:spcBef>
                          <a:buFontTx/>
                          <a:buNone/>
                        </a:pPr>
                        <a:r>
                          <a:rPr lang="en-US" altLang="en-US" sz="2800" b="1">
                            <a:latin typeface="VNI-Times" pitchFamily="2" charset="0"/>
                          </a:rPr>
                          <a:t>+</a:t>
                        </a:r>
                      </a:p>
                    </p:txBody>
                  </p:sp>
                  <p:sp>
                    <p:nvSpPr>
                      <p:cNvPr id="45" name="Text Box 14"/>
                      <p:cNvSpPr txBox="1">
                        <a:spLocks noChangeArrowheads="1"/>
                      </p:cNvSpPr>
                      <p:nvPr/>
                    </p:nvSpPr>
                    <p:spPr bwMode="auto">
                      <a:xfrm>
                        <a:off x="2895600" y="3200400"/>
                        <a:ext cx="838200" cy="5191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>
                        <a:spAutoFit/>
                      </a:bodyPr>
                      <a:lstStyle>
                        <a:lvl1pPr>
                          <a:spcBef>
                            <a:spcPct val="20000"/>
                          </a:spcBef>
                          <a:buChar char="•"/>
                          <a:defRPr sz="32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1pPr>
                        <a:lvl2pPr marL="742950" indent="-285750">
                          <a:spcBef>
                            <a:spcPct val="20000"/>
                          </a:spcBef>
                          <a:buChar char="–"/>
                          <a:defRPr sz="28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2pPr>
                        <a:lvl3pPr marL="1143000" indent="-228600">
                          <a:spcBef>
                            <a:spcPct val="20000"/>
                          </a:spcBef>
                          <a:buChar char="•"/>
                          <a:defRPr sz="24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3pPr>
                        <a:lvl4pPr marL="1600200" indent="-228600">
                          <a:spcBef>
                            <a:spcPct val="20000"/>
                          </a:spcBef>
                          <a:buChar char="–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4pPr>
                        <a:lvl5pPr marL="2057400" indent="-228600">
                          <a:spcBef>
                            <a:spcPct val="20000"/>
                          </a:spcBef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9pPr>
                      </a:lstStyle>
                      <a:p>
                        <a:pPr eaLnBrk="1" hangingPunct="1">
                          <a:spcBef>
                            <a:spcPct val="50000"/>
                          </a:spcBef>
                          <a:buFontTx/>
                          <a:buNone/>
                        </a:pPr>
                        <a:r>
                          <a:rPr lang="en-US" altLang="en-US" sz="2800" b="1" dirty="0">
                            <a:latin typeface="VNI-Times" pitchFamily="2" charset="0"/>
                          </a:rPr>
                          <a:t>H</a:t>
                        </a:r>
                        <a:r>
                          <a:rPr lang="en-US" altLang="en-US" sz="2800" b="1" baseline="-25000" dirty="0">
                            <a:latin typeface="VNI-Times" pitchFamily="2" charset="0"/>
                          </a:rPr>
                          <a:t>2</a:t>
                        </a:r>
                        <a:r>
                          <a:rPr lang="en-US" altLang="en-US" sz="2800" b="1" dirty="0">
                            <a:latin typeface="VNI-Times" pitchFamily="2" charset="0"/>
                          </a:rPr>
                          <a:t>O</a:t>
                        </a:r>
                      </a:p>
                    </p:txBody>
                  </p:sp>
                </p:grpSp>
                <p:sp>
                  <p:nvSpPr>
                    <p:cNvPr id="42" name="Text Box 18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3790950" y="3440113"/>
                      <a:ext cx="1174750" cy="400110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square">
                      <a:spAutoFit/>
                    </a:bodyPr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eaLnBrk="1" hangingPunct="1">
                        <a:spcBef>
                          <a:spcPct val="50000"/>
                        </a:spcBef>
                        <a:buFontTx/>
                        <a:buNone/>
                      </a:pPr>
                      <a:r>
                        <a:rPr lang="en-US" altLang="en-US" sz="2000" b="1" dirty="0">
                          <a:latin typeface="VNI-Times" pitchFamily="2" charset="0"/>
                        </a:rPr>
                        <a:t>(</a:t>
                      </a:r>
                      <a:r>
                        <a:rPr lang="en-US" altLang="en-US" sz="2000" b="1" dirty="0" err="1">
                          <a:latin typeface="VNI-Times" pitchFamily="2" charset="0"/>
                        </a:rPr>
                        <a:t>Enzim</a:t>
                      </a:r>
                      <a:r>
                        <a:rPr lang="en-US" altLang="en-US" sz="2000" b="1" dirty="0">
                          <a:latin typeface="VNI-Times" pitchFamily="2" charset="0"/>
                        </a:rPr>
                        <a:t>)</a:t>
                      </a:r>
                    </a:p>
                  </p:txBody>
                </p:sp>
                <p:sp>
                  <p:nvSpPr>
                    <p:cNvPr id="43" name="Text Box 25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3952875" y="3051175"/>
                      <a:ext cx="1066800" cy="457200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>
                      <a:spAutoFit/>
                    </a:bodyPr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eaLnBrk="1" hangingPunct="1">
                        <a:spcBef>
                          <a:spcPct val="50000"/>
                        </a:spcBef>
                        <a:buFontTx/>
                        <a:buNone/>
                      </a:pPr>
                      <a:r>
                        <a:rPr lang="en-US" altLang="en-US" sz="2400" b="1">
                          <a:latin typeface="VNI-Times" pitchFamily="2" charset="0"/>
                        </a:rPr>
                        <a:t>H</a:t>
                      </a:r>
                      <a:r>
                        <a:rPr lang="en-US" altLang="en-US" sz="2400" b="1" baseline="30000">
                          <a:latin typeface="VNI-Times" pitchFamily="2" charset="0"/>
                        </a:rPr>
                        <a:t>+</a:t>
                      </a:r>
                      <a:r>
                        <a:rPr lang="en-US" altLang="en-US" sz="2400" b="1">
                          <a:latin typeface="VNI-Times" pitchFamily="2" charset="0"/>
                        </a:rPr>
                        <a:t>, t</a:t>
                      </a:r>
                      <a:r>
                        <a:rPr lang="en-US" altLang="en-US" sz="2400" b="1" baseline="30000">
                          <a:latin typeface="VNI-Times" pitchFamily="2" charset="0"/>
                        </a:rPr>
                        <a:t>0</a:t>
                      </a:r>
                      <a:endParaRPr lang="en-US" altLang="en-US" sz="2400" b="1">
                        <a:latin typeface="VNI-Times" pitchFamily="2" charset="0"/>
                      </a:endParaRPr>
                    </a:p>
                  </p:txBody>
                </p:sp>
              </p:grpSp>
              <p:sp>
                <p:nvSpPr>
                  <p:cNvPr id="39" name="Line 26"/>
                  <p:cNvSpPr>
                    <a:spLocks noChangeShapeType="1"/>
                  </p:cNvSpPr>
                  <p:nvPr/>
                </p:nvSpPr>
                <p:spPr bwMode="auto">
                  <a:xfrm>
                    <a:off x="3810000" y="3505200"/>
                    <a:ext cx="1219200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 type="arrow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2" name="Group 31"/>
                <p:cNvGrpSpPr>
                  <a:grpSpLocks/>
                </p:cNvGrpSpPr>
                <p:nvPr/>
              </p:nvGrpSpPr>
              <p:grpSpPr bwMode="auto">
                <a:xfrm>
                  <a:off x="5149850" y="3200400"/>
                  <a:ext cx="3460750" cy="976313"/>
                  <a:chOff x="5149850" y="3200400"/>
                  <a:chExt cx="3460750" cy="976313"/>
                </a:xfrm>
              </p:grpSpPr>
              <p:sp>
                <p:nvSpPr>
                  <p:cNvPr id="33" name="Text Box 15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5149850" y="3232150"/>
                    <a:ext cx="1676400" cy="51911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>
                    <a:spAutoFit/>
                  </a:bodyPr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50000"/>
                      </a:spcBef>
                      <a:buFontTx/>
                      <a:buNone/>
                    </a:pPr>
                    <a:r>
                      <a:rPr lang="en-US" altLang="en-US" sz="2800" b="1">
                        <a:latin typeface="VNI-Times" pitchFamily="2" charset="0"/>
                      </a:rPr>
                      <a:t>C</a:t>
                    </a:r>
                    <a:r>
                      <a:rPr lang="en-US" altLang="en-US" sz="2800" b="1" baseline="-25000">
                        <a:latin typeface="VNI-Times" pitchFamily="2" charset="0"/>
                      </a:rPr>
                      <a:t>6</a:t>
                    </a:r>
                    <a:r>
                      <a:rPr lang="en-US" altLang="en-US" sz="2800" b="1">
                        <a:latin typeface="VNI-Times" pitchFamily="2" charset="0"/>
                      </a:rPr>
                      <a:t>H</a:t>
                    </a:r>
                    <a:r>
                      <a:rPr lang="en-US" altLang="en-US" sz="2800" b="1" baseline="-25000">
                        <a:latin typeface="VNI-Times" pitchFamily="2" charset="0"/>
                      </a:rPr>
                      <a:t>12</a:t>
                    </a:r>
                    <a:r>
                      <a:rPr lang="en-US" altLang="en-US" sz="2800" b="1">
                        <a:latin typeface="VNI-Times" pitchFamily="2" charset="0"/>
                      </a:rPr>
                      <a:t>O</a:t>
                    </a:r>
                    <a:r>
                      <a:rPr lang="en-US" altLang="en-US" sz="2800" b="1" baseline="-25000">
                        <a:latin typeface="VNI-Times" pitchFamily="2" charset="0"/>
                      </a:rPr>
                      <a:t>6</a:t>
                    </a:r>
                    <a:endParaRPr lang="en-US" altLang="en-US" sz="2800" b="1">
                      <a:latin typeface="VNI-Times" pitchFamily="2" charset="0"/>
                    </a:endParaRPr>
                  </a:p>
                </p:txBody>
              </p:sp>
              <p:sp>
                <p:nvSpPr>
                  <p:cNvPr id="34" name="Text Box 16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010400" y="3232150"/>
                    <a:ext cx="1524000" cy="51911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>
                    <a:spAutoFit/>
                  </a:bodyPr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50000"/>
                      </a:spcBef>
                      <a:buFontTx/>
                      <a:buNone/>
                    </a:pPr>
                    <a:r>
                      <a:rPr lang="en-US" altLang="en-US" sz="2800" b="1">
                        <a:latin typeface="VNI-Times" pitchFamily="2" charset="0"/>
                      </a:rPr>
                      <a:t>C</a:t>
                    </a:r>
                    <a:r>
                      <a:rPr lang="en-US" altLang="en-US" sz="2800" b="1" baseline="-25000">
                        <a:latin typeface="VNI-Times" pitchFamily="2" charset="0"/>
                      </a:rPr>
                      <a:t>6</a:t>
                    </a:r>
                    <a:r>
                      <a:rPr lang="en-US" altLang="en-US" sz="2800" b="1">
                        <a:latin typeface="VNI-Times" pitchFamily="2" charset="0"/>
                      </a:rPr>
                      <a:t>H</a:t>
                    </a:r>
                    <a:r>
                      <a:rPr lang="en-US" altLang="en-US" sz="2800" b="1" baseline="-25000">
                        <a:latin typeface="VNI-Times" pitchFamily="2" charset="0"/>
                      </a:rPr>
                      <a:t>12</a:t>
                    </a:r>
                    <a:r>
                      <a:rPr lang="en-US" altLang="en-US" sz="2800" b="1">
                        <a:latin typeface="VNI-Times" pitchFamily="2" charset="0"/>
                      </a:rPr>
                      <a:t>O</a:t>
                    </a:r>
                    <a:r>
                      <a:rPr lang="en-US" altLang="en-US" sz="2800" b="1" baseline="-25000">
                        <a:latin typeface="VNI-Times" pitchFamily="2" charset="0"/>
                      </a:rPr>
                      <a:t>6</a:t>
                    </a:r>
                    <a:endParaRPr lang="en-US" altLang="en-US" sz="2800" b="1">
                      <a:latin typeface="VNI-Times" pitchFamily="2" charset="0"/>
                    </a:endParaRPr>
                  </a:p>
                </p:txBody>
              </p:sp>
              <p:sp>
                <p:nvSpPr>
                  <p:cNvPr id="35" name="Text Box 1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5245100" y="3651250"/>
                    <a:ext cx="1371600" cy="51911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>
                    <a:spAutoFit/>
                  </a:bodyPr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50000"/>
                      </a:spcBef>
                      <a:buFontTx/>
                      <a:buNone/>
                    </a:pPr>
                    <a:r>
                      <a:rPr lang="en-US" altLang="en-US" sz="2800" b="1" dirty="0" smtClean="0">
                        <a:latin typeface="VNI-Times" pitchFamily="2" charset="0"/>
                      </a:rPr>
                      <a:t>x </a:t>
                    </a:r>
                    <a:r>
                      <a:rPr lang="en-US" altLang="en-US" sz="2800" b="1" dirty="0" err="1" smtClean="0">
                        <a:latin typeface="VNI-Times" pitchFamily="2" charset="0"/>
                      </a:rPr>
                      <a:t>mol</a:t>
                    </a:r>
                    <a:endParaRPr lang="en-US" altLang="en-US" sz="2800" b="1" dirty="0">
                      <a:latin typeface="VNI-Times" pitchFamily="2" charset="0"/>
                    </a:endParaRPr>
                  </a:p>
                </p:txBody>
              </p:sp>
              <p:sp>
                <p:nvSpPr>
                  <p:cNvPr id="36" name="Text Box 1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010400" y="3657600"/>
                    <a:ext cx="1600200" cy="51911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>
                    <a:spAutoFit/>
                  </a:bodyPr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50000"/>
                      </a:spcBef>
                      <a:buFontTx/>
                      <a:buNone/>
                    </a:pPr>
                    <a:r>
                      <a:rPr lang="en-US" altLang="en-US" sz="2800" b="1" dirty="0" smtClean="0">
                        <a:latin typeface="VNI-Times" pitchFamily="2" charset="0"/>
                      </a:rPr>
                      <a:t>x </a:t>
                    </a:r>
                    <a:r>
                      <a:rPr lang="en-US" altLang="en-US" sz="2800" b="1" dirty="0" err="1" smtClean="0">
                        <a:latin typeface="VNI-Times" pitchFamily="2" charset="0"/>
                      </a:rPr>
                      <a:t>mol</a:t>
                    </a:r>
                    <a:endParaRPr lang="en-US" altLang="en-US" sz="2800" b="1" dirty="0">
                      <a:latin typeface="VNI-Times" pitchFamily="2" charset="0"/>
                    </a:endParaRPr>
                  </a:p>
                </p:txBody>
              </p:sp>
              <p:sp>
                <p:nvSpPr>
                  <p:cNvPr id="37" name="Text Box 2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6553200" y="3200400"/>
                    <a:ext cx="533400" cy="51911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>
                    <a:spAutoFit/>
                  </a:bodyPr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50000"/>
                      </a:spcBef>
                      <a:buFontTx/>
                      <a:buNone/>
                    </a:pPr>
                    <a:r>
                      <a:rPr lang="en-US" altLang="en-US" sz="2800" b="1">
                        <a:latin typeface="VNI-Times" pitchFamily="2" charset="0"/>
                      </a:rPr>
                      <a:t>+</a:t>
                    </a:r>
                  </a:p>
                </p:txBody>
              </p:sp>
            </p:grpSp>
          </p:grpSp>
          <p:sp>
            <p:nvSpPr>
              <p:cNvPr id="22" name="Rectangle 21"/>
              <p:cNvSpPr/>
              <p:nvPr/>
            </p:nvSpPr>
            <p:spPr>
              <a:xfrm>
                <a:off x="366901" y="3717191"/>
                <a:ext cx="910827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 </a:t>
                </a:r>
                <a:r>
                  <a:rPr lang="en-US" sz="2400" b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mol</a:t>
                </a:r>
                <a:endPara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cxnSp>
          <p:nvCxnSpPr>
            <p:cNvPr id="3" name="Straight Arrow Connector 2"/>
            <p:cNvCxnSpPr/>
            <p:nvPr/>
          </p:nvCxnSpPr>
          <p:spPr>
            <a:xfrm>
              <a:off x="2253182" y="2667000"/>
              <a:ext cx="2395018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" name="Straight Arrow Connector 4"/>
            <p:cNvCxnSpPr/>
            <p:nvPr/>
          </p:nvCxnSpPr>
          <p:spPr>
            <a:xfrm>
              <a:off x="6400800" y="2667000"/>
              <a:ext cx="457200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259501166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  <p:bldP spid="4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5" y="-1"/>
            <a:ext cx="6890813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-1"/>
            <a:ext cx="6890818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Slide Number Placeholder 26">
            <a:extLst>
              <a:ext uri="{FF2B5EF4-FFF2-40B4-BE49-F238E27FC236}">
                <a16:creationId xmlns:a16="http://schemas.microsoft.com/office/drawing/2014/main" xmlns="" id="{4EA51BA5-4947-4845-A39C-195AD2F18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31</a:t>
            </a:fld>
            <a:r>
              <a:rPr lang="en-US" sz="1600" b="1" dirty="0" smtClean="0">
                <a:solidFill>
                  <a:srgbClr val="002060"/>
                </a:solidFill>
              </a:rPr>
              <a:t>/36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381000"/>
            <a:ext cx="8305800" cy="3395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6: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Saccarozơ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 thể tác dụng được với chất nào sau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đây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iết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phương trình hóa học minh họa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A.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Cu(OH)</a:t>
            </a:r>
            <a:r>
              <a:rPr lang="vi-VN" sz="2800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en-US" sz="2800" baseline="-25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baseline="-25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B.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AgNO</a:t>
            </a:r>
            <a:r>
              <a:rPr lang="vi-VN" sz="2800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trong dung dịch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amoniac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C.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vi-VN" sz="2800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xúc tác Ni, đun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nóng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553814" y="1797870"/>
            <a:ext cx="1074333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en-US" sz="9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04800" y="4472622"/>
            <a:ext cx="8441894" cy="1156157"/>
            <a:chOff x="304800" y="4472622"/>
            <a:chExt cx="8441894" cy="1156157"/>
          </a:xfrm>
        </p:grpSpPr>
        <p:grpSp>
          <p:nvGrpSpPr>
            <p:cNvPr id="31" name="Group 30"/>
            <p:cNvGrpSpPr/>
            <p:nvPr/>
          </p:nvGrpSpPr>
          <p:grpSpPr>
            <a:xfrm>
              <a:off x="304800" y="4472622"/>
              <a:ext cx="8441894" cy="998557"/>
              <a:chOff x="457200" y="1708150"/>
              <a:chExt cx="8169275" cy="998557"/>
            </a:xfrm>
          </p:grpSpPr>
          <p:sp>
            <p:nvSpPr>
              <p:cNvPr id="49" name="Text Box 4"/>
              <p:cNvSpPr txBox="1">
                <a:spLocks noChangeArrowheads="1"/>
              </p:cNvSpPr>
              <p:nvPr/>
            </p:nvSpPr>
            <p:spPr bwMode="auto">
              <a:xfrm>
                <a:off x="457200" y="1752600"/>
                <a:ext cx="1828800" cy="95410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en-US" sz="2800" dirty="0" smtClean="0">
                    <a:latin typeface="VNI-Times" pitchFamily="2" charset="0"/>
                  </a:rPr>
                  <a:t>2C</a:t>
                </a:r>
                <a:r>
                  <a:rPr lang="en-US" altLang="en-US" sz="2800" baseline="-25000" dirty="0" smtClean="0">
                    <a:latin typeface="VNI-Times" pitchFamily="2" charset="0"/>
                  </a:rPr>
                  <a:t>12</a:t>
                </a:r>
                <a:r>
                  <a:rPr lang="en-US" altLang="en-US" sz="2800" dirty="0" smtClean="0">
                    <a:latin typeface="VNI-Times" pitchFamily="2" charset="0"/>
                  </a:rPr>
                  <a:t>H</a:t>
                </a:r>
                <a:r>
                  <a:rPr lang="en-US" altLang="en-US" sz="2800" baseline="-25000" dirty="0" smtClean="0">
                    <a:latin typeface="VNI-Times" pitchFamily="2" charset="0"/>
                  </a:rPr>
                  <a:t>22</a:t>
                </a:r>
                <a:r>
                  <a:rPr lang="en-US" altLang="en-US" sz="2800" dirty="0" smtClean="0">
                    <a:latin typeface="VNI-Times" pitchFamily="2" charset="0"/>
                  </a:rPr>
                  <a:t>O</a:t>
                </a:r>
                <a:r>
                  <a:rPr lang="en-US" altLang="en-US" sz="2800" baseline="-25000" dirty="0" smtClean="0">
                    <a:latin typeface="VNI-Times" pitchFamily="2" charset="0"/>
                  </a:rPr>
                  <a:t>11</a:t>
                </a:r>
                <a:endParaRPr lang="en-US" altLang="en-US" sz="2800" dirty="0">
                  <a:latin typeface="VNI-Times" pitchFamily="2" charset="0"/>
                </a:endParaRPr>
              </a:p>
            </p:txBody>
          </p:sp>
          <p:sp>
            <p:nvSpPr>
              <p:cNvPr id="50" name="Text Box 5"/>
              <p:cNvSpPr txBox="1">
                <a:spLocks noChangeArrowheads="1"/>
              </p:cNvSpPr>
              <p:nvPr/>
            </p:nvSpPr>
            <p:spPr bwMode="auto">
              <a:xfrm>
                <a:off x="2079625" y="1708150"/>
                <a:ext cx="533400" cy="5191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en-US" sz="2800">
                    <a:latin typeface="VNI-Times" pitchFamily="2" charset="0"/>
                  </a:rPr>
                  <a:t>+</a:t>
                </a:r>
              </a:p>
            </p:txBody>
          </p:sp>
          <p:sp>
            <p:nvSpPr>
              <p:cNvPr id="51" name="Text Box 6"/>
              <p:cNvSpPr txBox="1">
                <a:spLocks noChangeArrowheads="1"/>
              </p:cNvSpPr>
              <p:nvPr/>
            </p:nvSpPr>
            <p:spPr bwMode="auto">
              <a:xfrm>
                <a:off x="2517775" y="1717675"/>
                <a:ext cx="1600200" cy="5191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en-US" sz="2800" dirty="0">
                    <a:latin typeface="VNI-Times" pitchFamily="2" charset="0"/>
                  </a:rPr>
                  <a:t>Cu(OH)</a:t>
                </a:r>
                <a:r>
                  <a:rPr lang="en-US" altLang="en-US" sz="2800" baseline="-25000" dirty="0">
                    <a:latin typeface="VNI-Times" pitchFamily="2" charset="0"/>
                  </a:rPr>
                  <a:t>2</a:t>
                </a:r>
                <a:endParaRPr lang="en-US" altLang="en-US" sz="2800" dirty="0">
                  <a:latin typeface="VNI-Times" pitchFamily="2" charset="0"/>
                </a:endParaRPr>
              </a:p>
            </p:txBody>
          </p:sp>
          <p:sp>
            <p:nvSpPr>
              <p:cNvPr id="52" name="Text Box 7"/>
              <p:cNvSpPr txBox="1">
                <a:spLocks noChangeArrowheads="1"/>
              </p:cNvSpPr>
              <p:nvPr/>
            </p:nvSpPr>
            <p:spPr bwMode="auto">
              <a:xfrm>
                <a:off x="4632325" y="1724025"/>
                <a:ext cx="2971800" cy="5191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en-US" sz="2800" dirty="0">
                    <a:latin typeface="VNI-Times" pitchFamily="2" charset="0"/>
                  </a:rPr>
                  <a:t>(C</a:t>
                </a:r>
                <a:r>
                  <a:rPr lang="en-US" altLang="en-US" sz="2800" baseline="-25000" dirty="0">
                    <a:latin typeface="VNI-Times" pitchFamily="2" charset="0"/>
                  </a:rPr>
                  <a:t>12</a:t>
                </a:r>
                <a:r>
                  <a:rPr lang="en-US" altLang="en-US" sz="2800" dirty="0">
                    <a:latin typeface="VNI-Times" pitchFamily="2" charset="0"/>
                  </a:rPr>
                  <a:t>H</a:t>
                </a:r>
                <a:r>
                  <a:rPr lang="en-US" altLang="en-US" sz="2800" baseline="-25000" dirty="0">
                    <a:latin typeface="VNI-Times" pitchFamily="2" charset="0"/>
                  </a:rPr>
                  <a:t>21</a:t>
                </a:r>
                <a:r>
                  <a:rPr lang="en-US" altLang="en-US" sz="2800" dirty="0">
                    <a:latin typeface="VNI-Times" pitchFamily="2" charset="0"/>
                  </a:rPr>
                  <a:t>O</a:t>
                </a:r>
                <a:r>
                  <a:rPr lang="en-US" altLang="en-US" sz="2800" baseline="-25000" dirty="0">
                    <a:latin typeface="VNI-Times" pitchFamily="2" charset="0"/>
                  </a:rPr>
                  <a:t>11</a:t>
                </a:r>
                <a:r>
                  <a:rPr lang="en-US" altLang="en-US" sz="2800" dirty="0">
                    <a:latin typeface="VNI-Times" pitchFamily="2" charset="0"/>
                  </a:rPr>
                  <a:t>)</a:t>
                </a:r>
                <a:r>
                  <a:rPr lang="en-US" altLang="en-US" sz="2800" baseline="-25000" dirty="0">
                    <a:latin typeface="VNI-Times" pitchFamily="2" charset="0"/>
                  </a:rPr>
                  <a:t>2</a:t>
                </a:r>
                <a:r>
                  <a:rPr lang="en-US" altLang="en-US" sz="2800" dirty="0">
                    <a:latin typeface="VNI-Times" pitchFamily="2" charset="0"/>
                  </a:rPr>
                  <a:t>Cu</a:t>
                </a:r>
              </a:p>
            </p:txBody>
          </p:sp>
          <p:sp>
            <p:nvSpPr>
              <p:cNvPr id="53" name="Text Box 9"/>
              <p:cNvSpPr txBox="1">
                <a:spLocks noChangeArrowheads="1"/>
              </p:cNvSpPr>
              <p:nvPr/>
            </p:nvSpPr>
            <p:spPr bwMode="auto">
              <a:xfrm>
                <a:off x="7788275" y="1749425"/>
                <a:ext cx="838200" cy="5191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en-US" sz="2800" dirty="0">
                    <a:latin typeface="VNI-Times" pitchFamily="2" charset="0"/>
                  </a:rPr>
                  <a:t>H</a:t>
                </a:r>
                <a:r>
                  <a:rPr lang="en-US" altLang="en-US" sz="2800" baseline="-25000" dirty="0">
                    <a:latin typeface="VNI-Times" pitchFamily="2" charset="0"/>
                  </a:rPr>
                  <a:t>2</a:t>
                </a:r>
                <a:r>
                  <a:rPr lang="en-US" altLang="en-US" sz="2800" dirty="0">
                    <a:latin typeface="VNI-Times" pitchFamily="2" charset="0"/>
                  </a:rPr>
                  <a:t>O</a:t>
                </a:r>
              </a:p>
            </p:txBody>
          </p:sp>
          <p:sp>
            <p:nvSpPr>
              <p:cNvPr id="54" name="Line 22"/>
              <p:cNvSpPr>
                <a:spLocks noChangeShapeType="1"/>
              </p:cNvSpPr>
              <p:nvPr/>
            </p:nvSpPr>
            <p:spPr bwMode="auto">
              <a:xfrm>
                <a:off x="4079875" y="2025650"/>
                <a:ext cx="533400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arrow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5" name="Text Box 23"/>
              <p:cNvSpPr txBox="1">
                <a:spLocks noChangeArrowheads="1"/>
              </p:cNvSpPr>
              <p:nvPr/>
            </p:nvSpPr>
            <p:spPr bwMode="auto">
              <a:xfrm>
                <a:off x="7162800" y="1752600"/>
                <a:ext cx="533400" cy="5191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en-US" sz="2800">
                    <a:latin typeface="VNI-Times" pitchFamily="2" charset="0"/>
                  </a:rPr>
                  <a:t>+</a:t>
                </a:r>
              </a:p>
            </p:txBody>
          </p:sp>
          <p:sp>
            <p:nvSpPr>
              <p:cNvPr id="56" name="Text Box 24"/>
              <p:cNvSpPr txBox="1">
                <a:spLocks noChangeArrowheads="1"/>
              </p:cNvSpPr>
              <p:nvPr/>
            </p:nvSpPr>
            <p:spPr bwMode="auto">
              <a:xfrm>
                <a:off x="7543800" y="1752600"/>
                <a:ext cx="381000" cy="5191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en-US" sz="2800">
                    <a:latin typeface="VNI-Times" pitchFamily="2" charset="0"/>
                  </a:rPr>
                  <a:t>2</a:t>
                </a:r>
              </a:p>
            </p:txBody>
          </p:sp>
        </p:grpSp>
        <p:sp>
          <p:nvSpPr>
            <p:cNvPr id="57" name="TextBox 56"/>
            <p:cNvSpPr txBox="1"/>
            <p:nvPr/>
          </p:nvSpPr>
          <p:spPr>
            <a:xfrm>
              <a:off x="5017364" y="5105559"/>
              <a:ext cx="264665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 err="1" smtClean="0">
                  <a:solidFill>
                    <a:srgbClr val="1909E5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Đồng-saccarat</a:t>
              </a:r>
              <a:endParaRPr lang="en-US" sz="2800" b="1" dirty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7473294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5" y="-1"/>
            <a:ext cx="6890813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-1"/>
            <a:ext cx="6890818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Slide Number Placeholder 26">
            <a:extLst>
              <a:ext uri="{FF2B5EF4-FFF2-40B4-BE49-F238E27FC236}">
                <a16:creationId xmlns:a16="http://schemas.microsoft.com/office/drawing/2014/main" xmlns="" id="{4EA51BA5-4947-4845-A39C-195AD2F18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32</a:t>
            </a:fld>
            <a:r>
              <a:rPr lang="en-US" sz="1600" b="1" dirty="0" smtClean="0">
                <a:solidFill>
                  <a:srgbClr val="002060"/>
                </a:solidFill>
              </a:rPr>
              <a:t>/36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381000"/>
            <a:ext cx="830580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7: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Hãy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chọn một thuốc thử để nhận biết các dung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dịch: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glucozơ, anđehit axetic, glixerol và propanol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919811"/>
              </p:ext>
            </p:extLst>
          </p:nvPr>
        </p:nvGraphicFramePr>
        <p:xfrm>
          <a:off x="67748" y="2665938"/>
          <a:ext cx="9000052" cy="30490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0369">
                  <a:extLst>
                    <a:ext uri="{9D8B030D-6E8A-4147-A177-3AD203B41FA5}">
                      <a16:colId xmlns:a16="http://schemas.microsoft.com/office/drawing/2014/main" xmlns="" val="2737440981"/>
                    </a:ext>
                  </a:extLst>
                </a:gridCol>
                <a:gridCol w="1495283">
                  <a:extLst>
                    <a:ext uri="{9D8B030D-6E8A-4147-A177-3AD203B41FA5}">
                      <a16:colId xmlns:a16="http://schemas.microsoft.com/office/drawing/2014/main" xmlns="" val="4239201365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xmlns="" val="3970607133"/>
                    </a:ext>
                  </a:extLst>
                </a:gridCol>
                <a:gridCol w="1600200">
                  <a:extLst>
                    <a:ext uri="{9D8B030D-6E8A-4147-A177-3AD203B41FA5}">
                      <a16:colId xmlns:a16="http://schemas.microsoft.com/office/drawing/2014/main" xmlns="" val="3496287618"/>
                    </a:ext>
                  </a:extLst>
                </a:gridCol>
                <a:gridCol w="1600200">
                  <a:extLst>
                    <a:ext uri="{9D8B030D-6E8A-4147-A177-3AD203B41FA5}">
                      <a16:colId xmlns:a16="http://schemas.microsoft.com/office/drawing/2014/main" xmlns="" val="3460192715"/>
                    </a:ext>
                  </a:extLst>
                </a:gridCol>
              </a:tblGrid>
              <a:tr h="775290">
                <a:tc>
                  <a:txBody>
                    <a:bodyPr/>
                    <a:lstStyle/>
                    <a:p>
                      <a:pPr algn="ctr"/>
                      <a:endParaRPr lang="en-US" sz="2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2274" marR="122274" marT="61137" marB="6113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Glucozơ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2274" marR="122274" marT="61137" marB="61137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glixerol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2274" marR="122274" marT="61137" marB="61137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fomanđehit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2274" marR="122274" marT="61137" marB="6113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z="2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propanol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2274" marR="122274" marT="61137" marB="61137"/>
                </a:tc>
                <a:extLst>
                  <a:ext uri="{0D108BD9-81ED-4DB2-BD59-A6C34878D82A}">
                    <a16:rowId xmlns:a16="http://schemas.microsoft.com/office/drawing/2014/main" xmlns="" val="162576627"/>
                  </a:ext>
                </a:extLst>
              </a:tr>
              <a:tr h="864780">
                <a:tc>
                  <a:txBody>
                    <a:bodyPr/>
                    <a:lstStyle/>
                    <a:p>
                      <a:r>
                        <a:rPr lang="en-US" sz="2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(OH)</a:t>
                      </a:r>
                      <a:r>
                        <a:rPr lang="en-US" sz="2200" baseline="-25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nhiệt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độ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thường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2274" marR="122274" marT="61137" marB="61137"/>
                </a:tc>
                <a:tc>
                  <a:txBody>
                    <a:bodyPr/>
                    <a:lstStyle/>
                    <a:p>
                      <a:r>
                        <a:rPr lang="en-US" sz="2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dd</a:t>
                      </a:r>
                      <a:r>
                        <a:rPr lang="en-US" sz="2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màu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xanh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lam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2274" marR="122274" marT="61137" marB="61137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dd</a:t>
                      </a:r>
                      <a:r>
                        <a:rPr lang="en-US" sz="2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màu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xanh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lam</a:t>
                      </a:r>
                      <a:endParaRPr lang="en-US" sz="2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2274" marR="122274" marT="61137" marB="61137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2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Không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hiện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tượng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2274" marR="122274" marT="61137" marB="61137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Không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hiện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tượng</a:t>
                      </a:r>
                      <a:endParaRPr lang="en-US" sz="2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2274" marR="122274" marT="61137" marB="61137"/>
                </a:tc>
                <a:extLst>
                  <a:ext uri="{0D108BD9-81ED-4DB2-BD59-A6C34878D82A}">
                    <a16:rowId xmlns:a16="http://schemas.microsoft.com/office/drawing/2014/main" xmlns="" val="1602551693"/>
                  </a:ext>
                </a:extLst>
              </a:tr>
              <a:tr h="77529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(OH)</a:t>
                      </a:r>
                      <a:r>
                        <a:rPr lang="en-US" sz="2200" baseline="-25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đun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sôi</a:t>
                      </a:r>
                      <a:endParaRPr lang="en-US" sz="2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2274" marR="122274" marT="61137" marB="61137"/>
                </a:tc>
                <a:tc>
                  <a:txBody>
                    <a:bodyPr/>
                    <a:lstStyle/>
                    <a:p>
                      <a:r>
                        <a:rPr lang="en-US" sz="2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↓ </a:t>
                      </a:r>
                      <a:r>
                        <a:rPr lang="en-US" sz="2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đỏ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gạch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2274" marR="122274" marT="61137" marB="61137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Không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hiện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tượng</a:t>
                      </a:r>
                      <a:endParaRPr lang="en-US" sz="2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2274" marR="122274" marT="61137" marB="61137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↓ </a:t>
                      </a:r>
                      <a:r>
                        <a:rPr lang="en-US" sz="2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đỏ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gạch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2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2274" marR="122274" marT="61137" marB="61137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Không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hiện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tượng</a:t>
                      </a:r>
                      <a:endParaRPr lang="en-US" sz="2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2274" marR="122274" marT="61137" marB="61137"/>
                </a:tc>
                <a:extLst>
                  <a:ext uri="{0D108BD9-81ED-4DB2-BD59-A6C34878D82A}">
                    <a16:rowId xmlns:a16="http://schemas.microsoft.com/office/drawing/2014/main" xmlns="" val="754195977"/>
                  </a:ext>
                </a:extLst>
              </a:tr>
            </a:tbl>
          </a:graphicData>
        </a:graphic>
      </p:graphicFrame>
      <p:grpSp>
        <p:nvGrpSpPr>
          <p:cNvPr id="21" name="Group 20"/>
          <p:cNvGrpSpPr/>
          <p:nvPr/>
        </p:nvGrpSpPr>
        <p:grpSpPr>
          <a:xfrm>
            <a:off x="67748" y="2630644"/>
            <a:ext cx="2904052" cy="800219"/>
            <a:chOff x="67748" y="2297668"/>
            <a:chExt cx="2904052" cy="800219"/>
          </a:xfrm>
        </p:grpSpPr>
        <p:cxnSp>
          <p:nvCxnSpPr>
            <p:cNvPr id="22" name="Straight Connector 21"/>
            <p:cNvCxnSpPr/>
            <p:nvPr/>
          </p:nvCxnSpPr>
          <p:spPr>
            <a:xfrm>
              <a:off x="67748" y="2332962"/>
              <a:ext cx="2810570" cy="76492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Box 22"/>
            <p:cNvSpPr txBox="1"/>
            <p:nvPr/>
          </p:nvSpPr>
          <p:spPr>
            <a:xfrm>
              <a:off x="1295400" y="2297668"/>
              <a:ext cx="1676400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2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Chất</a:t>
              </a:r>
              <a:r>
                <a:rPr lang="en-US" sz="2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2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cần</a:t>
              </a:r>
              <a:r>
                <a:rPr lang="en-US" sz="2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2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tìm</a:t>
              </a:r>
              <a:endParaRPr lang="en-US" sz="2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04693" y="2667000"/>
              <a:ext cx="1582918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2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Thuốc</a:t>
              </a:r>
              <a:r>
                <a:rPr lang="en-US" sz="2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2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thử</a:t>
              </a:r>
              <a:endParaRPr lang="en-US" sz="2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04936742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TỔNG KẾT</a:t>
            </a: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04800" y="1130723"/>
            <a:ext cx="8534400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8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Qua bài học này, học</a:t>
            </a:r>
            <a:r>
              <a:rPr lang="en-US" sz="28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vi-VN" sz="28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cần đạt được những kiến thức cơ bản sau:</a:t>
            </a:r>
          </a:p>
          <a:p>
            <a:endParaRPr lang="vi-VN" sz="1500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r>
              <a:rPr lang="vi-VN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Viết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được công thức cấu tạo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các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cacbohidrat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điển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glucozơ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fructozơ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saccarozơ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0" hangingPunct="0"/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Viết được phương trình phản ứng thể hiện tính chất hóa học của glucozơ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fructozơ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saccarozơ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t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inh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bột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xenlulozơ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ận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dụng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giải được các bài tập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1500" dirty="0">
              <a:solidFill>
                <a:srgbClr val="0C0C9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E9FFC25-C793-48F9-89D9-A763DB6891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Slide Number Placeholder 26">
            <a:extLst>
              <a:ext uri="{FF2B5EF4-FFF2-40B4-BE49-F238E27FC236}">
                <a16:creationId xmlns:a16="http://schemas.microsoft.com/office/drawing/2014/main" xmlns="" id="{47772CE5-C945-4877-8B85-955AD8ECAE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33</a:t>
            </a:fld>
            <a:r>
              <a:rPr lang="en-US" sz="1600" b="1" dirty="0" smtClean="0">
                <a:solidFill>
                  <a:srgbClr val="002060"/>
                </a:solidFill>
              </a:rPr>
              <a:t>/36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070EEF94-534F-400E-B060-3308B13EE891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OFFLINE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21" name="TextBox 13"/>
          <p:cNvSpPr txBox="1">
            <a:spLocks noChangeArrowheads="1"/>
          </p:cNvSpPr>
          <p:nvPr/>
        </p:nvSpPr>
        <p:spPr bwMode="auto">
          <a:xfrm>
            <a:off x="1371600" y="4267200"/>
            <a:ext cx="62484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6,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7, 8</a:t>
            </a:r>
            <a:endParaRPr lang="en-US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tuần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1 -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8) </a:t>
            </a:r>
            <a:endParaRPr lang="en-US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Documents and Settings\HP\My Documents\My Pictures\113-51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295400"/>
            <a:ext cx="2438400" cy="2438400"/>
          </a:xfrm>
          <a:prstGeom prst="rect">
            <a:avLst/>
          </a:prstGeom>
          <a:noFill/>
        </p:spPr>
      </p:pic>
      <p:pic>
        <p:nvPicPr>
          <p:cNvPr id="1027" name="Picture 3" descr="C:\Documents and Settings\HP\My Documents\My Pictures\C--Users-sschlegel-Pictures-Question-Mark-Man.jpg"/>
          <p:cNvPicPr>
            <a:picLocks noChangeAspect="1" noChangeArrowheads="1"/>
          </p:cNvPicPr>
          <p:nvPr/>
        </p:nvPicPr>
        <p:blipFill>
          <a:blip r:embed="rId5" cstate="print"/>
          <a:srcRect l="14384" t="4110" r="19863" b="8219"/>
          <a:stretch>
            <a:fillRect/>
          </a:stretch>
        </p:blipFill>
        <p:spPr bwMode="auto">
          <a:xfrm>
            <a:off x="1676400" y="1295400"/>
            <a:ext cx="1828800" cy="2438400"/>
          </a:xfrm>
          <a:prstGeom prst="rect">
            <a:avLst/>
          </a:prstGeom>
          <a:noFill/>
        </p:spPr>
      </p:pic>
      <p:pic>
        <p:nvPicPr>
          <p:cNvPr id="15" name="Picture 27" descr="Hoja Carta2">
            <a:extLst>
              <a:ext uri="{FF2B5EF4-FFF2-40B4-BE49-F238E27FC236}">
                <a16:creationId xmlns:a16="http://schemas.microsoft.com/office/drawing/2014/main" xmlns="" id="{0C74EA37-2660-49BC-BE8D-5DFEE6F386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Slide Number Placeholder 26">
            <a:extLst>
              <a:ext uri="{FF2B5EF4-FFF2-40B4-BE49-F238E27FC236}">
                <a16:creationId xmlns:a16="http://schemas.microsoft.com/office/drawing/2014/main" xmlns="" id="{3F135474-4BBB-42D2-BCA3-46BB3182E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34</a:t>
            </a:fld>
            <a:r>
              <a:rPr lang="en-US" sz="1600" b="1" dirty="0" smtClean="0">
                <a:solidFill>
                  <a:srgbClr val="002060"/>
                </a:solidFill>
              </a:rPr>
              <a:t>/36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B9AAFEF8-00DC-4321-806D-C718ABCA6C9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NỘI DUNG CHUẨN BỊ </a:t>
            </a: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1239520" y="1219200"/>
            <a:ext cx="64008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66. 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AMIN</a:t>
            </a:r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:a16="http://schemas.microsoft.com/office/drawing/2014/main" xmlns="" id="{F8F7045E-6AB5-40B3-850B-8DE11A6003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Slide Number Placeholder 26">
            <a:extLst>
              <a:ext uri="{FF2B5EF4-FFF2-40B4-BE49-F238E27FC236}">
                <a16:creationId xmlns:a16="http://schemas.microsoft.com/office/drawing/2014/main" xmlns="" id="{123EE555-881B-44FA-9485-D8D49F6633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35</a:t>
            </a:fld>
            <a:r>
              <a:rPr lang="en-US" sz="1600" b="1" dirty="0" smtClean="0">
                <a:solidFill>
                  <a:srgbClr val="002060"/>
                </a:solidFill>
              </a:rPr>
              <a:t>/36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7FB21752-55DB-4A4C-9A97-362507B84786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6" name="Group 3"/>
          <p:cNvGrpSpPr>
            <a:grpSpLocks/>
          </p:cNvGrpSpPr>
          <p:nvPr/>
        </p:nvGrpSpPr>
        <p:grpSpPr bwMode="auto">
          <a:xfrm>
            <a:off x="1066800" y="1984374"/>
            <a:ext cx="762000" cy="665163"/>
            <a:chOff x="1110" y="2656"/>
            <a:chExt cx="1549" cy="1351"/>
          </a:xfrm>
        </p:grpSpPr>
        <p:sp>
          <p:nvSpPr>
            <p:cNvPr id="17" name="AutoShape 4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8" name="AutoShape 5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" name="AutoShape 6"/>
            <p:cNvSpPr>
              <a:spLocks noChangeArrowheads="1"/>
            </p:cNvSpPr>
            <p:nvPr/>
          </p:nvSpPr>
          <p:spPr bwMode="gray">
            <a:xfrm>
              <a:off x="1200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rgbClr val="E2D700">
                    <a:gamma/>
                    <a:shade val="46275"/>
                    <a:invGamma/>
                  </a:srgbClr>
                </a:gs>
                <a:gs pos="100000">
                  <a:srgbClr val="E2D700"/>
                </a:gs>
              </a:gsLst>
              <a:lin ang="2700000" scaled="1"/>
            </a:gra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2" name="Group 7"/>
          <p:cNvGrpSpPr>
            <a:grpSpLocks/>
          </p:cNvGrpSpPr>
          <p:nvPr/>
        </p:nvGrpSpPr>
        <p:grpSpPr bwMode="auto">
          <a:xfrm>
            <a:off x="1025525" y="3089274"/>
            <a:ext cx="762000" cy="665163"/>
            <a:chOff x="3174" y="2656"/>
            <a:chExt cx="1549" cy="1351"/>
          </a:xfrm>
        </p:grpSpPr>
        <p:sp>
          <p:nvSpPr>
            <p:cNvPr id="23" name="AutoShape 8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4" name="AutoShape 9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5" name="AutoShape 10"/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rgbClr val="0F6FC6">
                    <a:gamma/>
                    <a:shade val="46275"/>
                    <a:invGamma/>
                  </a:srgbClr>
                </a:gs>
                <a:gs pos="100000">
                  <a:srgbClr val="0F6FC6"/>
                </a:gs>
              </a:gsLst>
              <a:lin ang="2700000" scaled="1"/>
            </a:gra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8" name="Line 11"/>
          <p:cNvSpPr>
            <a:spLocks noChangeShapeType="1"/>
          </p:cNvSpPr>
          <p:nvPr/>
        </p:nvSpPr>
        <p:spPr bwMode="auto">
          <a:xfrm>
            <a:off x="1676399" y="2611437"/>
            <a:ext cx="58674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3" name="Text Box 12"/>
          <p:cNvSpPr txBox="1">
            <a:spLocks noChangeArrowheads="1"/>
          </p:cNvSpPr>
          <p:nvPr/>
        </p:nvSpPr>
        <p:spPr bwMode="auto">
          <a:xfrm>
            <a:off x="1781130" y="2060574"/>
            <a:ext cx="5920210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vi-VN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Khái niệm, phân loại và danh pháp</a:t>
            </a:r>
          </a:p>
        </p:txBody>
      </p:sp>
      <p:sp>
        <p:nvSpPr>
          <p:cNvPr id="34" name="Text Box 13"/>
          <p:cNvSpPr txBox="1">
            <a:spLocks noChangeArrowheads="1"/>
          </p:cNvSpPr>
          <p:nvPr/>
        </p:nvSpPr>
        <p:spPr bwMode="gray">
          <a:xfrm>
            <a:off x="1246188" y="2001837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35" name="Text Box 15"/>
          <p:cNvSpPr txBox="1">
            <a:spLocks noChangeArrowheads="1"/>
          </p:cNvSpPr>
          <p:nvPr/>
        </p:nvSpPr>
        <p:spPr bwMode="auto">
          <a:xfrm>
            <a:off x="1746250" y="3094037"/>
            <a:ext cx="3130550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Tính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lí</a:t>
            </a:r>
            <a:endParaRPr lang="en-U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Text Box 16"/>
          <p:cNvSpPr txBox="1">
            <a:spLocks noChangeArrowheads="1"/>
          </p:cNvSpPr>
          <p:nvPr/>
        </p:nvSpPr>
        <p:spPr bwMode="gray">
          <a:xfrm>
            <a:off x="1204913" y="3106737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grpSp>
        <p:nvGrpSpPr>
          <p:cNvPr id="37" name="Group 7">
            <a:extLst>
              <a:ext uri="{FF2B5EF4-FFF2-40B4-BE49-F238E27FC236}">
                <a16:creationId xmlns:a16="http://schemas.microsoft.com/office/drawing/2014/main" xmlns="" id="{B3DBC52C-D7DE-4975-AA9D-04093EC4A78B}"/>
              </a:ext>
            </a:extLst>
          </p:cNvPr>
          <p:cNvGrpSpPr>
            <a:grpSpLocks/>
          </p:cNvGrpSpPr>
          <p:nvPr/>
        </p:nvGrpSpPr>
        <p:grpSpPr bwMode="auto">
          <a:xfrm>
            <a:off x="990600" y="4211637"/>
            <a:ext cx="762000" cy="665163"/>
            <a:chOff x="3174" y="2656"/>
            <a:chExt cx="1549" cy="1351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38" name="AutoShape 8">
              <a:extLst>
                <a:ext uri="{FF2B5EF4-FFF2-40B4-BE49-F238E27FC236}">
                  <a16:creationId xmlns:a16="http://schemas.microsoft.com/office/drawing/2014/main" xmlns="" id="{535F1A7B-17FA-47EA-A723-293ABF0076D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9" name="AutoShape 9">
              <a:extLst>
                <a:ext uri="{FF2B5EF4-FFF2-40B4-BE49-F238E27FC236}">
                  <a16:creationId xmlns:a16="http://schemas.microsoft.com/office/drawing/2014/main" xmlns="" id="{D15BEFA2-C5DC-45A5-9CE7-B1D12DCED97E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0" name="AutoShape 10">
              <a:extLst>
                <a:ext uri="{FF2B5EF4-FFF2-40B4-BE49-F238E27FC236}">
                  <a16:creationId xmlns:a16="http://schemas.microsoft.com/office/drawing/2014/main" xmlns="" id="{5D262782-54DF-4051-892F-5D6B025B3E6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solidFill>
              <a:srgbClr val="92D050"/>
            </a:soli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41" name="Text Box 15">
            <a:extLst>
              <a:ext uri="{FF2B5EF4-FFF2-40B4-BE49-F238E27FC236}">
                <a16:creationId xmlns:a16="http://schemas.microsoft.com/office/drawing/2014/main" xmlns="" id="{9F73CCFD-59A4-4F67-A8D7-F2B83C61A2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5151" y="4216400"/>
            <a:ext cx="5967249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vi-VN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 </a:t>
            </a:r>
            <a:r>
              <a:rPr lang="vi-VN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phân </a:t>
            </a:r>
            <a:r>
              <a:rPr lang="vi-VN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tử và tính chất hóa học</a:t>
            </a:r>
            <a:endParaRPr lang="en-U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Text Box 16">
            <a:extLst>
              <a:ext uri="{FF2B5EF4-FFF2-40B4-BE49-F238E27FC236}">
                <a16:creationId xmlns:a16="http://schemas.microsoft.com/office/drawing/2014/main" xmlns="" id="{20FC02C9-D074-4B50-9BB8-0386119A12B9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192754" y="4229100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  <p:sp>
        <p:nvSpPr>
          <p:cNvPr id="49" name="Line 11">
            <a:extLst>
              <a:ext uri="{FF2B5EF4-FFF2-40B4-BE49-F238E27FC236}">
                <a16:creationId xmlns:a16="http://schemas.microsoft.com/office/drawing/2014/main" xmlns="" id="{1E22E3C9-81D5-44E1-9491-8109F2E79B3F}"/>
              </a:ext>
            </a:extLst>
          </p:cNvPr>
          <p:cNvSpPr>
            <a:spLocks noChangeShapeType="1"/>
          </p:cNvSpPr>
          <p:nvPr/>
        </p:nvSpPr>
        <p:spPr bwMode="auto">
          <a:xfrm>
            <a:off x="1676399" y="3740749"/>
            <a:ext cx="58674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0" name="Line 11">
            <a:extLst>
              <a:ext uri="{FF2B5EF4-FFF2-40B4-BE49-F238E27FC236}">
                <a16:creationId xmlns:a16="http://schemas.microsoft.com/office/drawing/2014/main" xmlns="" id="{4E1C0398-197F-4CDF-BDB5-69B179F48B51}"/>
              </a:ext>
            </a:extLst>
          </p:cNvPr>
          <p:cNvSpPr>
            <a:spLocks noChangeShapeType="1"/>
          </p:cNvSpPr>
          <p:nvPr/>
        </p:nvSpPr>
        <p:spPr bwMode="auto">
          <a:xfrm>
            <a:off x="1676399" y="4829386"/>
            <a:ext cx="58674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3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Text Box 4"/>
          <p:cNvSpPr txBox="1">
            <a:spLocks noChangeArrowheads="1"/>
          </p:cNvSpPr>
          <p:nvPr/>
        </p:nvSpPr>
        <p:spPr bwMode="auto">
          <a:xfrm>
            <a:off x="304800" y="5867400"/>
            <a:ext cx="8610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pic>
        <p:nvPicPr>
          <p:cNvPr id="77827" name="Picture 2" descr="C:\Documents and Settings\vnm00093\My Documents\My Pictures\Pix\Nut_Pho_NHI_GlobalReach.jpg"/>
          <p:cNvPicPr>
            <a:picLocks noChangeAspect="1" noChangeArrowheads="1"/>
          </p:cNvPicPr>
          <p:nvPr/>
        </p:nvPicPr>
        <p:blipFill>
          <a:blip r:embed="rId3" cstate="print"/>
          <a:srcRect t="5376" b="9831"/>
          <a:stretch>
            <a:fillRect/>
          </a:stretch>
        </p:blipFill>
        <p:spPr bwMode="auto">
          <a:xfrm>
            <a:off x="1371600" y="1133144"/>
            <a:ext cx="6200775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WordArt 13"/>
          <p:cNvSpPr>
            <a:spLocks noChangeArrowheads="1" noChangeShapeType="1" noTextEdit="1"/>
          </p:cNvSpPr>
          <p:nvPr/>
        </p:nvSpPr>
        <p:spPr bwMode="auto">
          <a:xfrm>
            <a:off x="-76200" y="3038888"/>
            <a:ext cx="8991600" cy="146602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6000" b="1" kern="10" dirty="0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Times New Roman"/>
                <a:cs typeface="Times New Roman"/>
              </a:rPr>
              <a:t> CHÚC CÁC EM HỌC TỐT!</a:t>
            </a:r>
          </a:p>
        </p:txBody>
      </p:sp>
      <p:pic>
        <p:nvPicPr>
          <p:cNvPr id="12" name="Picture 27" descr="Hoja Carta2"/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3" name="Group 12"/>
          <p:cNvGrpSpPr/>
          <p:nvPr/>
        </p:nvGrpSpPr>
        <p:grpSpPr>
          <a:xfrm>
            <a:off x="0" y="0"/>
            <a:ext cx="9144000" cy="1143000"/>
            <a:chOff x="0" y="0"/>
            <a:chExt cx="9144000" cy="1143000"/>
          </a:xfrm>
        </p:grpSpPr>
        <p:pic>
          <p:nvPicPr>
            <p:cNvPr id="14" name="Picture 12" descr="top bar swoosh revised"/>
            <p:cNvPicPr>
              <a:picLocks noChangeAspect="1" noChangeArrowheads="1"/>
            </p:cNvPicPr>
            <p:nvPr/>
          </p:nvPicPr>
          <p:blipFill>
            <a:blip r:embed="rId5" cstate="print"/>
            <a:srcRect l="8847" t="16000"/>
            <a:stretch>
              <a:fillRect/>
            </a:stretch>
          </p:blipFill>
          <p:spPr bwMode="auto">
            <a:xfrm>
              <a:off x="533400" y="0"/>
              <a:ext cx="63574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" name="Picture 12" descr="top bar swoosh revised"/>
            <p:cNvPicPr>
              <a:picLocks noChangeAspect="1" noChangeArrowheads="1"/>
            </p:cNvPicPr>
            <p:nvPr/>
          </p:nvPicPr>
          <p:blipFill>
            <a:blip r:embed="rId5" cstate="print"/>
            <a:srcRect l="8847" t="16000"/>
            <a:stretch>
              <a:fillRect/>
            </a:stretch>
          </p:blipFill>
          <p:spPr bwMode="auto">
            <a:xfrm rot="10800000">
              <a:off x="2253182" y="0"/>
              <a:ext cx="64336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" name="Rounded Rectangle 16"/>
            <p:cNvSpPr/>
            <p:nvPr/>
          </p:nvSpPr>
          <p:spPr bwMode="auto">
            <a:xfrm>
              <a:off x="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  <p:sp>
          <p:nvSpPr>
            <p:cNvPr id="18" name="Rounded Rectangle 17"/>
            <p:cNvSpPr/>
            <p:nvPr/>
          </p:nvSpPr>
          <p:spPr bwMode="auto">
            <a:xfrm>
              <a:off x="533400" y="574344"/>
              <a:ext cx="609600" cy="558800"/>
            </a:xfrm>
            <a:prstGeom prst="roundRect">
              <a:avLst/>
            </a:prstGeom>
            <a:solidFill>
              <a:srgbClr val="0F6FC6"/>
            </a:solidFill>
            <a:ln w="127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  <p:sp>
          <p:nvSpPr>
            <p:cNvPr id="19" name="Rounded Rectangle 18"/>
            <p:cNvSpPr/>
            <p:nvPr/>
          </p:nvSpPr>
          <p:spPr bwMode="auto">
            <a:xfrm>
              <a:off x="853440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  <p:sp>
          <p:nvSpPr>
            <p:cNvPr id="20" name="Rounded Rectangle 19"/>
            <p:cNvSpPr/>
            <p:nvPr/>
          </p:nvSpPr>
          <p:spPr bwMode="auto">
            <a:xfrm>
              <a:off x="8055592" y="584200"/>
              <a:ext cx="609600" cy="558800"/>
            </a:xfrm>
            <a:prstGeom prst="roundRect">
              <a:avLst/>
            </a:prstGeom>
            <a:solidFill>
              <a:srgbClr val="0F6FC6"/>
            </a:solidFill>
            <a:ln w="127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</p:grpSp>
      <p:sp>
        <p:nvSpPr>
          <p:cNvPr id="22" name="Slide Number Placeholder 26"/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pPr/>
              <a:t>36</a:t>
            </a:fld>
            <a:r>
              <a:rPr lang="en-US" sz="16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/36</a:t>
            </a:r>
            <a:endParaRPr lang="en-US" sz="1600" b="1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5147FEBE-8DFD-4043-9D06-131CDD97F85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80697" y="337334"/>
            <a:ext cx="3973384" cy="1110466"/>
          </a:xfrm>
          <a:prstGeom prst="rect">
            <a:avLst/>
          </a:prstGeom>
        </p:spPr>
      </p:pic>
      <p:sp>
        <p:nvSpPr>
          <p:cNvPr id="23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357091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17815</TotalTime>
  <Words>2090</Words>
  <Application>Microsoft Office PowerPoint</Application>
  <PresentationFormat>On-screen Show (4:3)</PresentationFormat>
  <Paragraphs>443</Paragraphs>
  <Slides>36</Slides>
  <Notes>36</Notes>
  <HiddenSlides>0</HiddenSlides>
  <MMClips>0</MMClips>
  <ScaleCrop>false</ScaleCrop>
  <HeadingPairs>
    <vt:vector size="6" baseType="variant">
      <vt:variant>
        <vt:lpstr>Theme</vt:lpstr>
      </vt:variant>
      <vt:variant>
        <vt:i4>4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1" baseType="lpstr">
      <vt:lpstr>Office Theme</vt:lpstr>
      <vt:lpstr>Default Design</vt:lpstr>
      <vt:lpstr>2_Office Theme</vt:lpstr>
      <vt:lpstr>1_Office Theme</vt:lpstr>
      <vt:lpstr>Document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Amway VN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Administrator</dc:creator>
  <cp:lastModifiedBy>Windows User</cp:lastModifiedBy>
  <cp:revision>476</cp:revision>
  <dcterms:created xsi:type="dcterms:W3CDTF">2011-10-11T04:02:09Z</dcterms:created>
  <dcterms:modified xsi:type="dcterms:W3CDTF">2020-04-17T03:09:53Z</dcterms:modified>
</cp:coreProperties>
</file>